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tags/tag4.xml" ContentType="application/vnd.openxmlformats-officedocument.presentationml.tags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embeddings/oleObject9.bin" ContentType="application/vnd.openxmlformats-officedocument.oleObject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36" r:id="rId1"/>
  </p:sldMasterIdLst>
  <p:notesMasterIdLst>
    <p:notesMasterId r:id="rId29"/>
  </p:notesMasterIdLst>
  <p:sldIdLst>
    <p:sldId id="256" r:id="rId2"/>
    <p:sldId id="288" r:id="rId3"/>
    <p:sldId id="258" r:id="rId4"/>
    <p:sldId id="262" r:id="rId5"/>
    <p:sldId id="263" r:id="rId6"/>
    <p:sldId id="264" r:id="rId7"/>
    <p:sldId id="286" r:id="rId8"/>
    <p:sldId id="260" r:id="rId9"/>
    <p:sldId id="290" r:id="rId10"/>
    <p:sldId id="282" r:id="rId11"/>
    <p:sldId id="265" r:id="rId12"/>
    <p:sldId id="287" r:id="rId13"/>
    <p:sldId id="266" r:id="rId14"/>
    <p:sldId id="281" r:id="rId15"/>
    <p:sldId id="267" r:id="rId16"/>
    <p:sldId id="269" r:id="rId17"/>
    <p:sldId id="268" r:id="rId18"/>
    <p:sldId id="283" r:id="rId19"/>
    <p:sldId id="270" r:id="rId20"/>
    <p:sldId id="271" r:id="rId21"/>
    <p:sldId id="275" r:id="rId22"/>
    <p:sldId id="272" r:id="rId23"/>
    <p:sldId id="276" r:id="rId24"/>
    <p:sldId id="273" r:id="rId25"/>
    <p:sldId id="278" r:id="rId26"/>
    <p:sldId id="277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9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6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B207C-0662-8145-8FB7-2250E3872D00}" type="datetimeFigureOut">
              <a:rPr lang="en-US" smtClean="0"/>
              <a:t>6/7/11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663-BE8D-5A4D-93FB-4AF48AED8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663-BE8D-5A4D-93FB-4AF48AED86B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E2E9-6638-8044-99A7-0AD23DC094CE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FA14-8115-DD4A-9DC9-68D5E25D62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E2E9-6638-8044-99A7-0AD23DC094CE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BD4B-695E-A848-9880-83D1E334B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E2E9-6638-8044-99A7-0AD23DC094CE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BD4B-695E-A848-9880-83D1E334B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E2E9-6638-8044-99A7-0AD23DC094CE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BD4B-695E-A848-9880-83D1E334B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E2E9-6638-8044-99A7-0AD23DC094CE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BD4B-695E-A848-9880-83D1E334B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E2E9-6638-8044-99A7-0AD23DC094CE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BD4B-695E-A848-9880-83D1E334B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E2E9-6638-8044-99A7-0AD23DC094CE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BD4B-695E-A848-9880-83D1E334B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E2E9-6638-8044-99A7-0AD23DC094CE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BD4B-695E-A848-9880-83D1E334B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E2E9-6638-8044-99A7-0AD23DC094CE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BD4B-695E-A848-9880-83D1E334B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E2E9-6638-8044-99A7-0AD23DC094CE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6E2E9-6638-8044-99A7-0AD23DC094CE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9BD4B-695E-A848-9880-83D1E334B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6E2E9-6638-8044-99A7-0AD23DC094CE}" type="datetimeFigureOut">
              <a:rPr lang="en-US" smtClean="0"/>
              <a:pPr/>
              <a:t>6/7/11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9BD4B-695E-A848-9880-83D1E334B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file://localhost/Users/qasimzaidi/Documents/NonRigidMotion/JainZaidiVSS2010/talkGraphics/movies/movFiles/rigidCylinder.mov" TargetMode="External"/><Relationship Id="rId4" Type="http://schemas.openxmlformats.org/officeDocument/2006/relationships/video" Target="file://localhost/Users/qasimzaidi/Documents/NonRigidMotion/JainZaidiVSS2010/talkGraphics/movies/movFiles/rigidCylinder.mov" TargetMode="Externa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1" Type="http://schemas.microsoft.com/office/2007/relationships/media" Target="file://localhost/Users/qasimzaidi/Documents/NonRigidMotion/JainZaidiVSS2010/talkGraphics/movies/movFiles/simpleRigidCylinder.mov" TargetMode="External"/><Relationship Id="rId2" Type="http://schemas.openxmlformats.org/officeDocument/2006/relationships/video" Target="file://localhost/Users/qasimzaidi/Documents/NonRigidMotion/JainZaidiVSS2010/talkGraphics/movies/movFiles/simpleRigidCylinder.mov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.png"/><Relationship Id="rId12" Type="http://schemas.openxmlformats.org/officeDocument/2006/relationships/image" Target="../media/image3.png"/><Relationship Id="rId13" Type="http://schemas.openxmlformats.org/officeDocument/2006/relationships/image" Target="../media/image4.png"/><Relationship Id="rId1" Type="http://schemas.microsoft.com/office/2007/relationships/media" Target="file://localhost/Users/qasimzaidi/Documents/NonRigidMotion/JainZaidiVSS2010/talkGraphics/movies/Bird.mov" TargetMode="External"/><Relationship Id="rId2" Type="http://schemas.openxmlformats.org/officeDocument/2006/relationships/video" Target="file://localhost/Users/qasimzaidi/Documents/NonRigidMotion/JainZaidiVSS2010/talkGraphics/movies/Bird.mov" TargetMode="External"/><Relationship Id="rId3" Type="http://schemas.microsoft.com/office/2007/relationships/media" Target="file://localhost/Users/qasimzaidi/Documents/NonRigidMotion/JainZaidiVSS2010/talkGraphics/movies/LungFish.mov" TargetMode="External"/><Relationship Id="rId4" Type="http://schemas.openxmlformats.org/officeDocument/2006/relationships/video" Target="file://localhost/Users/qasimzaidi/Documents/NonRigidMotion/JainZaidiVSS2010/talkGraphics/movies/LungFish.mov" TargetMode="External"/><Relationship Id="rId5" Type="http://schemas.microsoft.com/office/2007/relationships/media" Target="file://localhost/Users/qasimzaidi/Documents/NonRigidMotion/JainZaidiVSS2010/talkGraphics/movies/ClownFish.mov" TargetMode="External"/><Relationship Id="rId6" Type="http://schemas.openxmlformats.org/officeDocument/2006/relationships/video" Target="file://localhost/Users/qasimzaidi/Documents/NonRigidMotion/JainZaidiVSS2010/talkGraphics/movies/ClownFish.mov" TargetMode="External"/><Relationship Id="rId7" Type="http://schemas.microsoft.com/office/2007/relationships/media" Target="file://localhost/Users/qasimzaidi/Documents/NonRigidMotion/JainZaidiVSS2010/talkGraphics/movies/Seal.mov" TargetMode="External"/><Relationship Id="rId8" Type="http://schemas.openxmlformats.org/officeDocument/2006/relationships/video" Target="file://localhost/Users/qasimzaidi/Documents/NonRigidMotion/JainZaidiVSS2010/talkGraphics/movies/Seal.mov" TargetMode="External"/><Relationship Id="rId9" Type="http://schemas.openxmlformats.org/officeDocument/2006/relationships/slideLayout" Target="../slideLayouts/slideLayout4.xml"/><Relationship Id="rId10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3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file://localhost/Users/qasimzaidi/Documents/NonRigidMotion/JainZaidiVSS2010/talkGraphics/movies/movFiles/deflatingPlaneFlexCylinder.mov" TargetMode="External"/><Relationship Id="rId4" Type="http://schemas.openxmlformats.org/officeDocument/2006/relationships/video" Target="file://localhost/Users/qasimzaidi/Documents/NonRigidMotion/JainZaidiVSS2010/talkGraphics/movies/movFiles/deflatingPlaneFlexCylinder.mov" TargetMode="External"/><Relationship Id="rId5" Type="http://schemas.microsoft.com/office/2007/relationships/media" Target="file://localhost/Users/qasimzaidi/Documents/NonRigidMotion/JainZaidiVSS2010/talkGraphics/movies/movFiles/inflatingDepthFlexCylinder.mov" TargetMode="External"/><Relationship Id="rId6" Type="http://schemas.openxmlformats.org/officeDocument/2006/relationships/video" Target="file://localhost/Users/qasimzaidi/Documents/NonRigidMotion/JainZaidiVSS2010/talkGraphics/movies/movFiles/inflatingDepthFlexCylinder.mov" TargetMode="Externa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" Type="http://schemas.microsoft.com/office/2007/relationships/media" Target="file://localhost/Users/qasimzaidi/Documents/NonRigidMotion/JainZaidiVSS2010/talkGraphics/movies/movFiles/inflatingRigidCylinder.mov" TargetMode="External"/><Relationship Id="rId2" Type="http://schemas.openxmlformats.org/officeDocument/2006/relationships/video" Target="file://localhost/Users/qasimzaidi/Documents/NonRigidMotion/JainZaidiVSS2010/talkGraphics/movies/movFiles/inflatingRigidCylinder.mov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ideo" Target="file://localhost/Users/qasimzaidi/Documents/NonRigidMotion/JainZaidiVSS2010/talkGraphics/movies/aviFiles/spinningCylinderMovie.avi" TargetMode="External"/><Relationship Id="rId4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microsoft.com/office/2007/relationships/media" Target="file://localhost/Users/qasimzaidi/Documents/NonRigidMotion/JainZaidiVSS2010/talkGraphics/movies/aviFiles/spinningCylinderMovie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video" Target="file://localhost/Users/qasimzaidi/Documents/NonRigidMotion/JainZaidiVSS2010/talkGraphics/movies/aviFiles/sharkMovie.avi" TargetMode="External"/><Relationship Id="rId4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1" Type="http://schemas.openxmlformats.org/officeDocument/2006/relationships/tags" Target="../tags/tag2.xml"/><Relationship Id="rId2" Type="http://schemas.microsoft.com/office/2007/relationships/media" Target="file://localhost/Users/qasimzaidi/Documents/NonRigidMotion/JainZaidiVSS2010/talkGraphics/movies/aviFiles/sharkMovie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9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8.bin"/><Relationship Id="rId9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" Type="http://schemas.openxmlformats.org/officeDocument/2006/relationships/tags" Target="../tags/tag5.xml"/><Relationship Id="rId2" Type="http://schemas.microsoft.com/office/2007/relationships/media" Target="file://localhost/Users/qasimzaidi/Documents/NonRigidMotion/JainZaidiVSS2010/talkGraphics/movies/movFiles/rigidCylinder.mov" TargetMode="External"/><Relationship Id="rId3" Type="http://schemas.openxmlformats.org/officeDocument/2006/relationships/video" Target="file://localhost/Users/qasimzaidi/Documents/NonRigidMotion/JainZaidiVSS2010/talkGraphics/movies/movFiles/rigidCylinder.mov" TargetMode="External"/><Relationship Id="rId4" Type="http://schemas.microsoft.com/office/2007/relationships/media" Target="file://localhost/Users/qasimzaidi/Documents/NonRigidMotion/JainZaidiVSS2010/talkGraphics/movies/movFiles/depthFlexCylinder.mov" TargetMode="External"/><Relationship Id="rId5" Type="http://schemas.openxmlformats.org/officeDocument/2006/relationships/video" Target="file://localhost/Users/qasimzaidi/Documents/NonRigidMotion/JainZaidiVSS2010/talkGraphics/movies/movFiles/depthFlexCylinder.mov" TargetMode="External"/><Relationship Id="rId6" Type="http://schemas.microsoft.com/office/2007/relationships/media" Target="file://localhost/Users/qasimzaidi/Documents/NonRigidMotion/JainZaidiVSS2010/talkGraphics/movies/movFiles/planeFlexCylinder.mov" TargetMode="External"/><Relationship Id="rId7" Type="http://schemas.openxmlformats.org/officeDocument/2006/relationships/video" Target="file://localhost/Users/qasimzaidi/Documents/NonRigidMotion/JainZaidiVSS2010/talkGraphics/movies/movFiles/planeFlexCylinder.mov" TargetMode="External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1.xml"/><Relationship Id="rId10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0714" y="984150"/>
            <a:ext cx="7982573" cy="1472184"/>
          </a:xfrm>
        </p:spPr>
        <p:txBody>
          <a:bodyPr>
            <a:noAutofit/>
          </a:bodyPr>
          <a:lstStyle/>
          <a:p>
            <a:pPr algn="ctr"/>
            <a:r>
              <a:rPr lang="en-US" smtClean="0"/>
              <a:t>Perception </a:t>
            </a:r>
            <a:r>
              <a:rPr lang="en-US" dirty="0" smtClean="0"/>
              <a:t>of Non-rigid 3D Shapes from Motion Cues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8680" y="3848514"/>
            <a:ext cx="7406640" cy="2163979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Qasim</a:t>
            </a:r>
            <a:r>
              <a:rPr lang="en-US" sz="4000" dirty="0" smtClean="0">
                <a:solidFill>
                  <a:schemeClr val="tx1"/>
                </a:solidFill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</a:rPr>
              <a:t>Zaidi</a:t>
            </a:r>
            <a:r>
              <a:rPr lang="en-US" sz="4000" dirty="0" smtClean="0">
                <a:solidFill>
                  <a:schemeClr val="tx1"/>
                </a:solidFill>
              </a:rPr>
              <a:t> &amp; </a:t>
            </a:r>
            <a:r>
              <a:rPr lang="en-US" sz="4000" dirty="0" err="1" smtClean="0">
                <a:solidFill>
                  <a:schemeClr val="tx1"/>
                </a:solidFill>
              </a:rPr>
              <a:t>Anshul</a:t>
            </a:r>
            <a:r>
              <a:rPr lang="en-US" sz="4000" dirty="0" smtClean="0">
                <a:solidFill>
                  <a:schemeClr val="tx1"/>
                </a:solidFill>
              </a:rPr>
              <a:t> Jain </a:t>
            </a:r>
          </a:p>
          <a:p>
            <a:pPr algn="ctr"/>
            <a:endParaRPr lang="en-US" sz="4000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Graduate Center for Vision Research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SUNY College of Optometry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8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Trajectory based Model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Since, the objects usually deform smoothly, the trajectories of points in 3-D space can be modeled as a linear combination of basis trajectories e.g. oscillations of different frequencies.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For the trajectory of each point, we can thus estimate the linear  coefficients of cosine trajectories, which together define the 3-D non-rigid shape (Akhter et al., 2008):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01570" y="4785905"/>
            <a:ext cx="7900730" cy="1557427"/>
            <a:chOff x="93586" y="4785905"/>
            <a:chExt cx="7900730" cy="1557427"/>
          </a:xfrm>
        </p:grpSpPr>
        <p:sp>
          <p:nvSpPr>
            <p:cNvPr id="17" name="Freeform 16"/>
            <p:cNvSpPr/>
            <p:nvPr/>
          </p:nvSpPr>
          <p:spPr>
            <a:xfrm>
              <a:off x="93586" y="4785905"/>
              <a:ext cx="1671052" cy="1557427"/>
            </a:xfrm>
            <a:custGeom>
              <a:avLst/>
              <a:gdLst>
                <a:gd name="connsiteX0" fmla="*/ 0 w 2528860"/>
                <a:gd name="connsiteY0" fmla="*/ 1864895 h 2085474"/>
                <a:gd name="connsiteX1" fmla="*/ 574842 w 2528860"/>
                <a:gd name="connsiteY1" fmla="*/ 1838158 h 2085474"/>
                <a:gd name="connsiteX2" fmla="*/ 1283369 w 2528860"/>
                <a:gd name="connsiteY2" fmla="*/ 381000 h 2085474"/>
                <a:gd name="connsiteX3" fmla="*/ 2339474 w 2528860"/>
                <a:gd name="connsiteY3" fmla="*/ 60158 h 2085474"/>
                <a:gd name="connsiteX4" fmla="*/ 2419684 w 2528860"/>
                <a:gd name="connsiteY4" fmla="*/ 20053 h 2085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8860" h="2085474">
                  <a:moveTo>
                    <a:pt x="0" y="1864895"/>
                  </a:moveTo>
                  <a:cubicBezTo>
                    <a:pt x="180473" y="1975184"/>
                    <a:pt x="360947" y="2085474"/>
                    <a:pt x="574842" y="1838158"/>
                  </a:cubicBezTo>
                  <a:cubicBezTo>
                    <a:pt x="788737" y="1590842"/>
                    <a:pt x="989264" y="677333"/>
                    <a:pt x="1283369" y="381000"/>
                  </a:cubicBezTo>
                  <a:cubicBezTo>
                    <a:pt x="1577474" y="84667"/>
                    <a:pt x="2150088" y="120316"/>
                    <a:pt x="2339474" y="60158"/>
                  </a:cubicBezTo>
                  <a:cubicBezTo>
                    <a:pt x="2528860" y="0"/>
                    <a:pt x="2419684" y="20053"/>
                    <a:pt x="2419684" y="20053"/>
                  </a:cubicBezTo>
                </a:path>
              </a:pathLst>
            </a:cu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60475" y="5336492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11192" y="5336492"/>
              <a:ext cx="580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0  </a:t>
              </a:r>
              <a:r>
                <a:rPr lang="en-US" dirty="0" smtClean="0"/>
                <a:t>* </a:t>
              </a:r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2455886" y="5518672"/>
              <a:ext cx="832797" cy="1588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633878" y="5323124"/>
              <a:ext cx="9914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      A</a:t>
              </a:r>
              <a:r>
                <a:rPr lang="en-US" baseline="-25000" dirty="0" smtClean="0"/>
                <a:t>1</a:t>
              </a:r>
              <a:r>
                <a:rPr lang="en-US" dirty="0" smtClean="0"/>
                <a:t> * </a:t>
              </a:r>
              <a:endParaRPr lang="en-US" dirty="0"/>
            </a:p>
          </p:txBody>
        </p:sp>
        <p:cxnSp>
          <p:nvCxnSpPr>
            <p:cNvPr id="33" name="Curved Connector 32"/>
            <p:cNvCxnSpPr/>
            <p:nvPr/>
          </p:nvCxnSpPr>
          <p:spPr>
            <a:xfrm>
              <a:off x="4269365" y="5005577"/>
              <a:ext cx="1037897" cy="949158"/>
            </a:xfrm>
            <a:prstGeom prst="curvedConnector3">
              <a:avLst>
                <a:gd name="adj1" fmla="val 50000"/>
              </a:avLst>
            </a:prstGeom>
            <a:ln>
              <a:solidFill>
                <a:srgbClr val="000000"/>
              </a:solidFill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 43"/>
            <p:cNvSpPr/>
            <p:nvPr/>
          </p:nvSpPr>
          <p:spPr>
            <a:xfrm>
              <a:off x="7245684" y="4884191"/>
              <a:ext cx="748632" cy="1065017"/>
            </a:xfrm>
            <a:custGeom>
              <a:avLst/>
              <a:gdLst>
                <a:gd name="connsiteX0" fmla="*/ 0 w 748632"/>
                <a:gd name="connsiteY0" fmla="*/ 1042737 h 1065017"/>
                <a:gd name="connsiteX1" fmla="*/ 187158 w 748632"/>
                <a:gd name="connsiteY1" fmla="*/ 53473 h 1065017"/>
                <a:gd name="connsiteX2" fmla="*/ 561474 w 748632"/>
                <a:gd name="connsiteY2" fmla="*/ 1056105 h 1065017"/>
                <a:gd name="connsiteX3" fmla="*/ 748632 w 748632"/>
                <a:gd name="connsiteY3" fmla="*/ 0 h 106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632" h="1065017">
                  <a:moveTo>
                    <a:pt x="0" y="1042737"/>
                  </a:moveTo>
                  <a:cubicBezTo>
                    <a:pt x="46789" y="546991"/>
                    <a:pt x="93579" y="51245"/>
                    <a:pt x="187158" y="53473"/>
                  </a:cubicBezTo>
                  <a:cubicBezTo>
                    <a:pt x="280737" y="55701"/>
                    <a:pt x="467895" y="1065017"/>
                    <a:pt x="561474" y="1056105"/>
                  </a:cubicBezTo>
                  <a:cubicBezTo>
                    <a:pt x="655053" y="1047193"/>
                    <a:pt x="630544" y="75754"/>
                    <a:pt x="748632" y="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83338" y="5250754"/>
              <a:ext cx="18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           +        A</a:t>
              </a:r>
              <a:r>
                <a:rPr lang="en-US" baseline="-25000" dirty="0" smtClean="0"/>
                <a:t>K</a:t>
              </a:r>
              <a:r>
                <a:rPr lang="en-US" dirty="0" smtClean="0"/>
                <a:t> * </a:t>
              </a:r>
              <a:endParaRPr lang="en-US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0" y="4263170"/>
            <a:ext cx="9144000" cy="259483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839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Trajectory-based Predictions - Experiment 1 </a:t>
            </a:r>
            <a:endParaRPr lang="en-US" sz="3600" b="1" dirty="0"/>
          </a:p>
        </p:txBody>
      </p:sp>
      <p:pic>
        <p:nvPicPr>
          <p:cNvPr id="12" name="Picture 11" descr="TrajectoryModel.eps"/>
          <p:cNvPicPr>
            <a:picLocks noChangeAspect="1"/>
          </p:cNvPicPr>
          <p:nvPr/>
        </p:nvPicPr>
        <p:blipFill>
          <a:blip r:embed="rId2"/>
          <a:srcRect l="2126" t="92410" r="2640"/>
          <a:stretch>
            <a:fillRect/>
          </a:stretch>
        </p:blipFill>
        <p:spPr>
          <a:xfrm>
            <a:off x="340569" y="5691401"/>
            <a:ext cx="8708263" cy="364944"/>
          </a:xfrm>
          <a:prstGeom prst="rect">
            <a:avLst/>
          </a:prstGeom>
        </p:spPr>
      </p:pic>
      <p:pic>
        <p:nvPicPr>
          <p:cNvPr id="8" name="Content Placeholder 7" descr="TrajectoryModel.eps"/>
          <p:cNvPicPr>
            <a:picLocks noGrp="1" noChangeAspect="1"/>
          </p:cNvPicPr>
          <p:nvPr>
            <p:ph idx="1"/>
          </p:nvPr>
        </p:nvPicPr>
        <p:blipFill>
          <a:blip r:embed="rId3"/>
          <a:srcRect l="6322" t="4408" r="7727" b="11087"/>
          <a:stretch>
            <a:fillRect/>
          </a:stretch>
        </p:blipFill>
        <p:spPr>
          <a:xfrm>
            <a:off x="457200" y="1410689"/>
            <a:ext cx="8229600" cy="4254796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78"/>
            <a:ext cx="8229600" cy="96932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Motion Perspective Model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4805"/>
            <a:ext cx="9144000" cy="587319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Observers assume that near points move faster than far points (</a:t>
            </a:r>
            <a:r>
              <a:rPr lang="en-US" sz="2400" dirty="0" err="1" smtClean="0"/>
              <a:t>Helmhotz</a:t>
            </a:r>
            <a:r>
              <a:rPr lang="en-US" sz="2400" dirty="0" smtClean="0"/>
              <a:t>, Gibson).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For each frame we computed the instantaneous local velocity at an image point (</a:t>
            </a:r>
            <a:r>
              <a:rPr lang="en-US" sz="2400" i="1" dirty="0" err="1" smtClean="0"/>
              <a:t>i,j</a:t>
            </a:r>
            <a:r>
              <a:rPr lang="en-US" sz="24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Then, for a small slice across the cross-section we computed the Velocity Contrast Metric (VCM)</a:t>
            </a:r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endParaRPr lang="en-US" sz="24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The VCM for each stimulus was computed by averaging across all slices for all frames. </a:t>
            </a:r>
            <a:endParaRPr lang="en-US" sz="2400" dirty="0"/>
          </a:p>
        </p:txBody>
      </p:sp>
      <p:grpSp>
        <p:nvGrpSpPr>
          <p:cNvPr id="4" name="Group 13"/>
          <p:cNvGrpSpPr>
            <a:grpSpLocks noChangeAspect="1"/>
          </p:cNvGrpSpPr>
          <p:nvPr/>
        </p:nvGrpSpPr>
        <p:grpSpPr>
          <a:xfrm>
            <a:off x="1517885" y="3802236"/>
            <a:ext cx="2743200" cy="1357665"/>
            <a:chOff x="2721332" y="3796682"/>
            <a:chExt cx="3848741" cy="1904820"/>
          </a:xfrm>
        </p:grpSpPr>
        <p:sp>
          <p:nvSpPr>
            <p:cNvPr id="5" name="Rectangle 4"/>
            <p:cNvSpPr/>
            <p:nvPr/>
          </p:nvSpPr>
          <p:spPr>
            <a:xfrm>
              <a:off x="2721332" y="3991052"/>
              <a:ext cx="3848741" cy="152903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72252" y="3796682"/>
              <a:ext cx="168463" cy="190482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338995" y="4794445"/>
              <a:ext cx="23325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5724657" y="4804307"/>
              <a:ext cx="233257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102408" y="4086690"/>
          <a:ext cx="2366271" cy="788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name="Equation" r:id="rId4" imgW="1181100" imgH="393700" progId="Equation.3">
                  <p:embed/>
                </p:oleObj>
              </mc:Choice>
              <mc:Fallback>
                <p:oleObj name="Equation" r:id="rId4" imgW="1181100" imgH="3937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408" y="4086690"/>
                        <a:ext cx="2366271" cy="7887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9142"/>
            <a:ext cx="9144000" cy="87862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Motion Perspective based Predictions - Experiment 1 </a:t>
            </a:r>
            <a:endParaRPr lang="en-US" sz="3600" b="1" dirty="0"/>
          </a:p>
        </p:txBody>
      </p:sp>
      <p:pic>
        <p:nvPicPr>
          <p:cNvPr id="7" name="Picture 6" descr="TrajectoryModel.eps"/>
          <p:cNvPicPr>
            <a:picLocks noChangeAspect="1"/>
          </p:cNvPicPr>
          <p:nvPr/>
        </p:nvPicPr>
        <p:blipFill>
          <a:blip r:embed="rId2"/>
          <a:srcRect l="2126" t="92410" r="2640"/>
          <a:stretch>
            <a:fillRect/>
          </a:stretch>
        </p:blipFill>
        <p:spPr>
          <a:xfrm>
            <a:off x="319106" y="1293675"/>
            <a:ext cx="8708263" cy="364944"/>
          </a:xfrm>
          <a:prstGeom prst="rect">
            <a:avLst/>
          </a:prstGeom>
        </p:spPr>
      </p:pic>
      <p:pic>
        <p:nvPicPr>
          <p:cNvPr id="8" name="Content Placeholder 7" descr="VelocityContrastModel.eps"/>
          <p:cNvPicPr>
            <a:picLocks noGrp="1" noChangeAspect="1"/>
          </p:cNvPicPr>
          <p:nvPr>
            <p:ph idx="1"/>
          </p:nvPr>
        </p:nvPicPr>
        <p:blipFill>
          <a:blip r:embed="rId3"/>
          <a:srcRect l="6322" t="4408" r="9132" b="11087"/>
          <a:stretch>
            <a:fillRect/>
          </a:stretch>
        </p:blipFill>
        <p:spPr>
          <a:xfrm>
            <a:off x="500532" y="1890142"/>
            <a:ext cx="8229600" cy="4325479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78"/>
            <a:ext cx="8229600" cy="1143000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b="1" dirty="0" smtClean="0"/>
              <a:t>Modeling Results - Experiment 1 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767783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400" dirty="0" smtClean="0"/>
              <a:t>The trend in the observed data were explained better by the simple Motion Perspective model than by the Trajectory based model. </a:t>
            </a:r>
          </a:p>
          <a:p>
            <a:pPr defTabSz="914400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400" dirty="0" smtClean="0"/>
              <a:t>Stimuli with higher Velocity Contrast Metric were generally perceived as deeper (NRP) and stimuli with lower VCM were generally perceived as shallower (FR)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74"/>
            <a:ext cx="9144000" cy="99776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Experiment 2 – Asymmetric Percepts from Symmetric Cylinders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81488"/>
            <a:ext cx="8229600" cy="20343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Stimuli</a:t>
            </a:r>
          </a:p>
          <a:p>
            <a:pPr lvl="1"/>
            <a:r>
              <a:rPr lang="en-US" sz="2000" dirty="0" smtClean="0"/>
              <a:t>The stimuli were constructed in the same manner as in Experiment 1.</a:t>
            </a:r>
          </a:p>
          <a:p>
            <a:pPr lvl="1"/>
            <a:r>
              <a:rPr lang="en-US" sz="2000" dirty="0" smtClean="0"/>
              <a:t>Rotation: </a:t>
            </a:r>
            <a:r>
              <a:rPr lang="en-US" sz="2000" b="1" i="1" dirty="0" smtClean="0"/>
              <a:t>Simple </a:t>
            </a:r>
            <a:r>
              <a:rPr lang="en-US" sz="2000" dirty="0" smtClean="0"/>
              <a:t>(only about Y-axis) or </a:t>
            </a:r>
            <a:r>
              <a:rPr lang="en-US" sz="2000" b="1" i="1" dirty="0" smtClean="0"/>
              <a:t>Complex </a:t>
            </a:r>
            <a:r>
              <a:rPr lang="en-US" sz="2000" dirty="0" smtClean="0"/>
              <a:t>(about Y- and Z-axes)</a:t>
            </a:r>
          </a:p>
          <a:p>
            <a:r>
              <a:rPr lang="en-US" sz="2400" dirty="0" smtClean="0"/>
              <a:t>Task</a:t>
            </a:r>
          </a:p>
          <a:p>
            <a:pPr lvl="1"/>
            <a:r>
              <a:rPr lang="en-US" sz="2000" dirty="0" smtClean="0"/>
              <a:t>2AFC task: symmetric or asymmetric cylinder</a:t>
            </a:r>
          </a:p>
          <a:p>
            <a:endParaRPr lang="en-US" sz="2400" dirty="0" smtClean="0"/>
          </a:p>
          <a:p>
            <a:pPr lvl="1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083318" y="1231008"/>
            <a:ext cx="2286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Simple Motion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5813249" y="1231008"/>
            <a:ext cx="2286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Complex Motion</a:t>
            </a:r>
            <a:endParaRPr lang="en-US" sz="2000" dirty="0"/>
          </a:p>
        </p:txBody>
      </p:sp>
      <p:pic>
        <p:nvPicPr>
          <p:cNvPr id="10" name="simpleRigidCylinder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1512" y="1631118"/>
            <a:ext cx="4064000" cy="3048000"/>
          </a:xfrm>
          <a:prstGeom prst="rect">
            <a:avLst/>
          </a:prstGeom>
        </p:spPr>
      </p:pic>
      <p:pic>
        <p:nvPicPr>
          <p:cNvPr id="11" name="rigidCylinder.mov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924406" y="1631118"/>
            <a:ext cx="4064000" cy="3048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15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Results – Experiment 2 (6 observers)</a:t>
            </a:r>
            <a:endParaRPr lang="en-US" sz="3600" b="1" dirty="0"/>
          </a:p>
        </p:txBody>
      </p:sp>
      <p:pic>
        <p:nvPicPr>
          <p:cNvPr id="5" name="Content Placeholder 4" descr="SymmAsymmData.eps"/>
          <p:cNvPicPr>
            <a:picLocks noGrp="1" noChangeAspect="1"/>
          </p:cNvPicPr>
          <p:nvPr>
            <p:ph idx="1"/>
          </p:nvPr>
        </p:nvPicPr>
        <p:blipFill>
          <a:blip r:embed="rId2"/>
          <a:srcRect l="6569" t="9538" r="5250" b="10515"/>
          <a:stretch>
            <a:fillRect/>
          </a:stretch>
        </p:blipFill>
        <p:spPr>
          <a:xfrm>
            <a:off x="457200" y="2423138"/>
            <a:ext cx="8229600" cy="3923525"/>
          </a:xfrm>
        </p:spPr>
      </p:pic>
      <p:pic>
        <p:nvPicPr>
          <p:cNvPr id="6" name="Picture 5" descr="SymmAsymmData.eps"/>
          <p:cNvPicPr>
            <a:picLocks noChangeAspect="1"/>
          </p:cNvPicPr>
          <p:nvPr/>
        </p:nvPicPr>
        <p:blipFill>
          <a:blip r:embed="rId2"/>
          <a:srcRect l="22958" t="92680" r="15536"/>
          <a:stretch>
            <a:fillRect/>
          </a:stretch>
        </p:blipFill>
        <p:spPr>
          <a:xfrm>
            <a:off x="1866052" y="1788199"/>
            <a:ext cx="5624087" cy="35198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077" y="0"/>
            <a:ext cx="8229600" cy="601579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Velocity Profile – Plane-flex cylinder</a:t>
            </a:r>
            <a:endParaRPr lang="en-US" sz="36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799641" y="2907550"/>
            <a:ext cx="7922310" cy="382290"/>
            <a:chOff x="803367" y="6052490"/>
            <a:chExt cx="7922310" cy="382290"/>
          </a:xfrm>
        </p:grpSpPr>
        <p:sp>
          <p:nvSpPr>
            <p:cNvPr id="7" name="TextBox 6"/>
            <p:cNvSpPr txBox="1"/>
            <p:nvPr/>
          </p:nvSpPr>
          <p:spPr>
            <a:xfrm>
              <a:off x="803367" y="6052490"/>
              <a:ext cx="1986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Aspect Ratio = 0.71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97164" y="6065448"/>
              <a:ext cx="1694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Aspect Ratio = 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39098" y="6065448"/>
              <a:ext cx="1986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Aspect Ratio = 1.41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09392" y="1682780"/>
            <a:ext cx="461665" cy="1467747"/>
          </a:xfrm>
          <a:prstGeom prst="rect">
            <a:avLst/>
          </a:prstGeom>
          <a:noFill/>
        </p:spPr>
        <p:txBody>
          <a:bodyPr vert="vert270" wrap="none" rtlCol="0" anchor="ctr">
            <a:spAutoFit/>
          </a:bodyPr>
          <a:lstStyle/>
          <a:p>
            <a:pPr algn="ctr"/>
            <a:r>
              <a:rPr lang="en-US" dirty="0" smtClean="0"/>
              <a:t>Simple Motion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6023" y="4191864"/>
            <a:ext cx="461665" cy="1650001"/>
          </a:xfrm>
          <a:prstGeom prst="rect">
            <a:avLst/>
          </a:prstGeom>
          <a:noFill/>
        </p:spPr>
        <p:txBody>
          <a:bodyPr vert="vert270" wrap="none" rtlCol="0" anchor="ctr">
            <a:spAutoFit/>
          </a:bodyPr>
          <a:lstStyle/>
          <a:p>
            <a:pPr algn="ctr"/>
            <a:r>
              <a:rPr lang="en-US" dirty="0" smtClean="0"/>
              <a:t>Complex Motion</a:t>
            </a:r>
            <a:endParaRPr lang="en-US" dirty="0"/>
          </a:p>
        </p:txBody>
      </p:sp>
      <p:pic>
        <p:nvPicPr>
          <p:cNvPr id="13" name="Content Placeholder 12" descr="planeFlexVelocityProfile.eps"/>
          <p:cNvPicPr>
            <a:picLocks noGrp="1" noChangeAspect="1"/>
          </p:cNvPicPr>
          <p:nvPr>
            <p:ph idx="1"/>
          </p:nvPr>
        </p:nvPicPr>
        <p:blipFill>
          <a:blip r:embed="rId2"/>
          <a:srcRect l="12710" t="14029" r="9187" b="65187"/>
          <a:stretch>
            <a:fillRect/>
          </a:stretch>
        </p:blipFill>
        <p:spPr>
          <a:xfrm>
            <a:off x="634900" y="1838506"/>
            <a:ext cx="8229600" cy="1114074"/>
          </a:xfrm>
        </p:spPr>
      </p:pic>
      <p:grpSp>
        <p:nvGrpSpPr>
          <p:cNvPr id="18" name="Group 17"/>
          <p:cNvGrpSpPr/>
          <p:nvPr/>
        </p:nvGrpSpPr>
        <p:grpSpPr>
          <a:xfrm>
            <a:off x="1265192" y="957537"/>
            <a:ext cx="6554314" cy="768875"/>
            <a:chOff x="1251824" y="1006909"/>
            <a:chExt cx="6554314" cy="768875"/>
          </a:xfrm>
        </p:grpSpPr>
        <p:pic>
          <p:nvPicPr>
            <p:cNvPr id="14" name="Picture 13" descr="planeFlexVelocityProfile.eps"/>
            <p:cNvPicPr>
              <a:picLocks/>
            </p:cNvPicPr>
            <p:nvPr/>
          </p:nvPicPr>
          <p:blipFill>
            <a:blip r:embed="rId3"/>
            <a:srcRect l="3020" t="13492" r="94478" b="18301"/>
            <a:stretch>
              <a:fillRect/>
            </a:stretch>
          </p:blipFill>
          <p:spPr>
            <a:xfrm rot="5400000">
              <a:off x="4346101" y="-2087368"/>
              <a:ext cx="365760" cy="6554314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>
            <a:xfrm>
              <a:off x="1251824" y="1412073"/>
              <a:ext cx="6554314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625945" y="1406452"/>
              <a:ext cx="19313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Increasing Velocity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09935" y="3383219"/>
            <a:ext cx="8054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Under simple motion the profile is symmetric around the horizontal mid</a:t>
            </a:r>
            <a:r>
              <a:rPr lang="en-US" sz="2000" smtClean="0"/>
              <a:t>-section of </a:t>
            </a:r>
            <a:r>
              <a:rPr lang="en-US" sz="2000" dirty="0" smtClean="0"/>
              <a:t>the cylinder.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634900" y="5974742"/>
            <a:ext cx="8054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000" dirty="0" smtClean="0"/>
              <a:t>Under complex motion, the peak is shifted to the top; the profile is asymmetric along the width of the cylinder.</a:t>
            </a:r>
            <a:endParaRPr lang="en-US" sz="2000" dirty="0"/>
          </a:p>
        </p:txBody>
      </p:sp>
      <p:pic>
        <p:nvPicPr>
          <p:cNvPr id="22" name="Picture 21" descr="planeFlexVelocityProfile.eps"/>
          <p:cNvPicPr>
            <a:picLocks noChangeAspect="1"/>
          </p:cNvPicPr>
          <p:nvPr/>
        </p:nvPicPr>
        <p:blipFill>
          <a:blip r:embed="rId4"/>
          <a:srcRect l="12046" t="59803" r="9017" b="16483"/>
          <a:stretch>
            <a:fillRect/>
          </a:stretch>
        </p:blipFill>
        <p:spPr>
          <a:xfrm>
            <a:off x="709935" y="4356031"/>
            <a:ext cx="8229600" cy="130011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909759" y="5488788"/>
            <a:ext cx="7922310" cy="382290"/>
            <a:chOff x="803367" y="6052490"/>
            <a:chExt cx="7922310" cy="382290"/>
          </a:xfrm>
        </p:grpSpPr>
        <p:sp>
          <p:nvSpPr>
            <p:cNvPr id="24" name="TextBox 23"/>
            <p:cNvSpPr txBox="1"/>
            <p:nvPr/>
          </p:nvSpPr>
          <p:spPr>
            <a:xfrm>
              <a:off x="803367" y="6052490"/>
              <a:ext cx="1986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Aspect Ratio = 0.71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897164" y="6065448"/>
              <a:ext cx="1694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Aspect Ratio = 1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39098" y="6065448"/>
              <a:ext cx="1986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Aspect Ratio = 1.41</a:t>
              </a:r>
              <a:endParaRPr lang="en-US" dirty="0"/>
            </a:p>
          </p:txBody>
        </p:sp>
      </p:grpSp>
      <p:sp>
        <p:nvSpPr>
          <p:cNvPr id="27" name="Rectangle 26"/>
          <p:cNvSpPr/>
          <p:nvPr/>
        </p:nvSpPr>
        <p:spPr>
          <a:xfrm>
            <a:off x="0" y="4191864"/>
            <a:ext cx="9144000" cy="266613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2364291" y="2085749"/>
            <a:ext cx="4221003" cy="4095198"/>
            <a:chOff x="1082024" y="2124623"/>
            <a:chExt cx="4221003" cy="4095198"/>
          </a:xfrm>
        </p:grpSpPr>
        <p:grpSp>
          <p:nvGrpSpPr>
            <p:cNvPr id="30" name="Group 29"/>
            <p:cNvGrpSpPr/>
            <p:nvPr/>
          </p:nvGrpSpPr>
          <p:grpSpPr>
            <a:xfrm>
              <a:off x="1082024" y="2124623"/>
              <a:ext cx="4221003" cy="4095198"/>
              <a:chOff x="1082024" y="2124623"/>
              <a:chExt cx="4221003" cy="4095198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645427" y="2124623"/>
                <a:ext cx="3657600" cy="365760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67833" y="5850489"/>
                <a:ext cx="18112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Helvetica"/>
                    <a:cs typeface="Helvetica"/>
                  </a:rPr>
                  <a:t>Cylinder Width</a:t>
                </a:r>
                <a:endParaRPr lang="en-US" b="1" dirty="0">
                  <a:latin typeface="Helvetica"/>
                  <a:cs typeface="Helvetica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6200000">
                <a:off x="353538" y="3626238"/>
                <a:ext cx="18263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Helvetica"/>
                    <a:cs typeface="Helvetica"/>
                  </a:rPr>
                  <a:t>Cylinder Depth</a:t>
                </a:r>
                <a:endParaRPr lang="en-US" b="1" dirty="0">
                  <a:latin typeface="Helvetica"/>
                  <a:cs typeface="Helvetica"/>
                </a:endParaRPr>
              </a:p>
            </p:txBody>
          </p:sp>
        </p:grpSp>
        <p:cxnSp>
          <p:nvCxnSpPr>
            <p:cNvPr id="12" name="Straight Connector 11"/>
            <p:cNvCxnSpPr>
              <a:stCxn id="5" idx="2"/>
              <a:endCxn id="5" idx="0"/>
            </p:cNvCxnSpPr>
            <p:nvPr/>
          </p:nvCxnSpPr>
          <p:spPr>
            <a:xfrm rot="5400000" flipH="1">
              <a:off x="1645427" y="3953423"/>
              <a:ext cx="3657600" cy="1588"/>
            </a:xfrm>
            <a:prstGeom prst="line">
              <a:avLst/>
            </a:prstGeom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78"/>
            <a:ext cx="8229600" cy="86090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Asymmetry Metric (AM)</a:t>
            </a:r>
            <a:endParaRPr lang="en-US" sz="3600" b="1" dirty="0"/>
          </a:p>
        </p:txBody>
      </p:sp>
      <p:sp>
        <p:nvSpPr>
          <p:cNvPr id="9" name="Block Arc 8"/>
          <p:cNvSpPr/>
          <p:nvPr/>
        </p:nvSpPr>
        <p:spPr>
          <a:xfrm>
            <a:off x="2927694" y="3772030"/>
            <a:ext cx="3657600" cy="3886162"/>
          </a:xfrm>
          <a:prstGeom prst="blockArc">
            <a:avLst>
              <a:gd name="adj1" fmla="val 10797170"/>
              <a:gd name="adj2" fmla="val 48993"/>
              <a:gd name="adj3" fmla="val 309"/>
            </a:avLst>
          </a:prstGeom>
          <a:ln w="3175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Block Arc 9"/>
          <p:cNvSpPr>
            <a:spLocks/>
          </p:cNvSpPr>
          <p:nvPr/>
        </p:nvSpPr>
        <p:spPr>
          <a:xfrm rot="1654198">
            <a:off x="2820175" y="3607424"/>
            <a:ext cx="3520440" cy="5486400"/>
          </a:xfrm>
          <a:prstGeom prst="blockArc">
            <a:avLst>
              <a:gd name="adj1" fmla="val 10415231"/>
              <a:gd name="adj2" fmla="val 18977287"/>
              <a:gd name="adj3" fmla="val 0"/>
            </a:avLst>
          </a:prstGeom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355642" y="3873521"/>
            <a:ext cx="2967548" cy="1063462"/>
            <a:chOff x="2073375" y="3912395"/>
            <a:chExt cx="2967548" cy="1063462"/>
          </a:xfrm>
        </p:grpSpPr>
        <p:cxnSp>
          <p:nvCxnSpPr>
            <p:cNvPr id="14" name="Straight Arrow Connector 13"/>
            <p:cNvCxnSpPr/>
            <p:nvPr/>
          </p:nvCxnSpPr>
          <p:spPr>
            <a:xfrm rot="16200000" flipH="1">
              <a:off x="1866048" y="4768530"/>
              <a:ext cx="414654" cy="0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ysDash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rot="16200000" flipH="1">
              <a:off x="2122120" y="4493316"/>
              <a:ext cx="414654" cy="0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ysDash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16200000" flipH="1">
              <a:off x="2433893" y="4221956"/>
              <a:ext cx="387222" cy="0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ysDash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6200000" flipH="1">
              <a:off x="4601854" y="4263104"/>
              <a:ext cx="359790" cy="0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ysDash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6200000" flipH="1">
              <a:off x="4336564" y="4046570"/>
              <a:ext cx="268350" cy="0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ysDash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16200000" flipH="1">
              <a:off x="4833596" y="4561203"/>
              <a:ext cx="414654" cy="0"/>
            </a:xfrm>
            <a:prstGeom prst="straightConnector1">
              <a:avLst/>
            </a:prstGeom>
            <a:ln w="9525" cap="flat" cmpd="sng" algn="ctr">
              <a:solidFill>
                <a:srgbClr val="000000"/>
              </a:solidFill>
              <a:prstDash val="sysDash"/>
              <a:round/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/>
          <p:cNvSpPr txBox="1"/>
          <p:nvPr/>
        </p:nvSpPr>
        <p:spPr>
          <a:xfrm>
            <a:off x="1624411" y="6180947"/>
            <a:ext cx="6268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Asymmetry Metric = Mean-squared error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757395" y="1402240"/>
            <a:ext cx="7926791" cy="35056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848526" y="1383474"/>
            <a:ext cx="3066255" cy="369332"/>
            <a:chOff x="5831850" y="1772882"/>
            <a:chExt cx="3066255" cy="369332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831850" y="1981876"/>
              <a:ext cx="457200" cy="1588"/>
            </a:xfrm>
            <a:prstGeom prst="line">
              <a:avLst/>
            </a:prstGeom>
            <a:ln w="25400" cap="flat" cmpd="sng" algn="ctr">
              <a:solidFill>
                <a:srgbClr val="0000FF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6237175" y="1772882"/>
              <a:ext cx="2660930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/>
                <a:t>Shape Profile as Simulated 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438254" y="1380759"/>
            <a:ext cx="4245932" cy="369332"/>
            <a:chOff x="5831850" y="2138760"/>
            <a:chExt cx="4245932" cy="369332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831850" y="2350469"/>
              <a:ext cx="457200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6218282" y="2138760"/>
              <a:ext cx="3859500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dirty="0" smtClean="0"/>
                <a:t>Shape Profile as Computed from Model</a:t>
              </a:r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7862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Motion Perspective Model - Experiment 2</a:t>
            </a:r>
            <a:endParaRPr lang="en-US" sz="3600" b="1" dirty="0"/>
          </a:p>
        </p:txBody>
      </p:sp>
      <p:pic>
        <p:nvPicPr>
          <p:cNvPr id="7" name="Picture 6" descr="SymmAsymmData.eps"/>
          <p:cNvPicPr>
            <a:picLocks noChangeAspect="1"/>
          </p:cNvPicPr>
          <p:nvPr/>
        </p:nvPicPr>
        <p:blipFill>
          <a:blip r:embed="rId2"/>
          <a:srcRect l="22817" t="92680" r="15111"/>
          <a:stretch>
            <a:fillRect/>
          </a:stretch>
        </p:blipFill>
        <p:spPr>
          <a:xfrm>
            <a:off x="1943810" y="1547218"/>
            <a:ext cx="5675921" cy="351986"/>
          </a:xfrm>
          <a:prstGeom prst="rect">
            <a:avLst/>
          </a:prstGeom>
        </p:spPr>
      </p:pic>
      <p:pic>
        <p:nvPicPr>
          <p:cNvPr id="6" name="Content Placeholder 5" descr="SymmAsymmVelModel.eps"/>
          <p:cNvPicPr>
            <a:picLocks noGrp="1" noChangeAspect="1"/>
          </p:cNvPicPr>
          <p:nvPr>
            <p:ph idx="1"/>
          </p:nvPr>
        </p:nvPicPr>
        <p:blipFill>
          <a:blip r:embed="rId3"/>
          <a:srcRect l="6322" t="9751" r="5620" b="11087"/>
          <a:stretch>
            <a:fillRect/>
          </a:stretch>
        </p:blipFill>
        <p:spPr>
          <a:xfrm>
            <a:off x="457200" y="2276844"/>
            <a:ext cx="8229600" cy="3890369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522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Many objects deform as they move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0" y="570831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solidFill>
                  <a:srgbClr val="FF0000"/>
                </a:solidFill>
              </a:rPr>
              <a:t>Surprisingly, there are no psychophysical studies that deal with disentangling general shape changes from object motion</a:t>
            </a:r>
          </a:p>
        </p:txBody>
      </p:sp>
      <p:pic>
        <p:nvPicPr>
          <p:cNvPr id="8" name="Bird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61485" y="1097889"/>
            <a:ext cx="3585704" cy="2016959"/>
          </a:xfrm>
          <a:prstGeom prst="rect">
            <a:avLst/>
          </a:prstGeom>
        </p:spPr>
      </p:pic>
      <p:pic>
        <p:nvPicPr>
          <p:cNvPr id="10" name="LungFish.mov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146842" y="1097889"/>
            <a:ext cx="3585702" cy="2016958"/>
          </a:xfrm>
          <a:prstGeom prst="rect">
            <a:avLst/>
          </a:prstGeom>
        </p:spPr>
      </p:pic>
      <p:pic>
        <p:nvPicPr>
          <p:cNvPr id="11" name="ClownFish.mov">
            <a:hlinkClick r:id="" action="ppaction://media"/>
          </p:cNvPr>
          <p:cNvPicPr/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1485" y="3257731"/>
            <a:ext cx="3596105" cy="2022809"/>
          </a:xfrm>
          <a:prstGeom prst="rect">
            <a:avLst/>
          </a:prstGeom>
        </p:spPr>
      </p:pic>
      <p:pic>
        <p:nvPicPr>
          <p:cNvPr id="12" name="Seal.mov">
            <a:hlinkClick r:id="" action="ppaction://media"/>
          </p:cNvPr>
          <p:cNvPicPr/>
          <p:nvPr>
            <a:vide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146842" y="3263582"/>
            <a:ext cx="3585702" cy="20169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14315" y="5280540"/>
            <a:ext cx="3641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Clips taken from </a:t>
            </a:r>
            <a:r>
              <a:rPr lang="en-US" b="1" dirty="0" err="1" smtClean="0"/>
              <a:t>bioMovies</a:t>
            </a:r>
            <a:r>
              <a:rPr lang="en-US" b="1" dirty="0" smtClean="0"/>
              <a:t> @ NCSU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2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2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>
                <p:cTn id="3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3831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Trajectory Space Model - Experiment 2</a:t>
            </a:r>
            <a:endParaRPr lang="en-US" sz="3600" b="1" dirty="0"/>
          </a:p>
        </p:txBody>
      </p:sp>
      <p:pic>
        <p:nvPicPr>
          <p:cNvPr id="7" name="Picture 6" descr="SymmAsymmData.eps"/>
          <p:cNvPicPr>
            <a:picLocks noChangeAspect="1"/>
          </p:cNvPicPr>
          <p:nvPr/>
        </p:nvPicPr>
        <p:blipFill>
          <a:blip r:embed="rId2"/>
          <a:srcRect l="22817" t="92680" r="15111"/>
          <a:stretch>
            <a:fillRect/>
          </a:stretch>
        </p:blipFill>
        <p:spPr>
          <a:xfrm>
            <a:off x="1853097" y="1547218"/>
            <a:ext cx="5675921" cy="351986"/>
          </a:xfrm>
          <a:prstGeom prst="rect">
            <a:avLst/>
          </a:prstGeom>
        </p:spPr>
      </p:pic>
      <p:pic>
        <p:nvPicPr>
          <p:cNvPr id="8" name="Content Placeholder 7" descr="SymmAsymmTrajModel.eps"/>
          <p:cNvPicPr>
            <a:picLocks noGrp="1" noChangeAspect="1"/>
          </p:cNvPicPr>
          <p:nvPr>
            <p:ph idx="1"/>
          </p:nvPr>
        </p:nvPicPr>
        <p:blipFill>
          <a:blip r:embed="rId3"/>
          <a:srcRect l="6322" t="9751" r="5620" b="11087"/>
          <a:stretch>
            <a:fillRect/>
          </a:stretch>
        </p:blipFill>
        <p:spPr>
          <a:xfrm>
            <a:off x="457200" y="2367549"/>
            <a:ext cx="8229600" cy="3890408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23125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b="1" dirty="0" smtClean="0"/>
              <a:t>Modeling Results - Experiment 2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5711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 smtClean="0"/>
              <a:t>Asymmetry in the velocity profile is reflected in the percept</a:t>
            </a:r>
          </a:p>
          <a:p>
            <a:pPr defTabSz="914400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 smtClean="0"/>
              <a:t>Neither of the two models can entirely explain the percept</a:t>
            </a: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776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Experiment 3 – Detection of Inflation/Deflation in presence of Non-rigidities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92" y="4004009"/>
            <a:ext cx="8842308" cy="285399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Stimuli</a:t>
            </a:r>
          </a:p>
          <a:p>
            <a:pPr lvl="1"/>
            <a:r>
              <a:rPr lang="en-US" sz="2000" dirty="0" smtClean="0"/>
              <a:t>The stimuli were constructed in the same manner as in Experiment 1.</a:t>
            </a:r>
          </a:p>
          <a:p>
            <a:pPr lvl="1"/>
            <a:r>
              <a:rPr lang="en-US" sz="2000" dirty="0" smtClean="0"/>
              <a:t>The stimuli </a:t>
            </a:r>
            <a:r>
              <a:rPr lang="en-US" sz="2000" b="1" dirty="0" smtClean="0"/>
              <a:t>inflated/deflated </a:t>
            </a:r>
            <a:r>
              <a:rPr lang="en-US" sz="2000" dirty="0" smtClean="0"/>
              <a:t>smoothly for the first half and then </a:t>
            </a:r>
            <a:r>
              <a:rPr lang="en-US" sz="2000" b="1" dirty="0" smtClean="0"/>
              <a:t>deflated/inflated </a:t>
            </a:r>
            <a:r>
              <a:rPr lang="en-US" sz="2000" dirty="0" smtClean="0"/>
              <a:t>for the second half of the presentation</a:t>
            </a:r>
          </a:p>
          <a:p>
            <a:r>
              <a:rPr lang="en-US" sz="2400" dirty="0" smtClean="0"/>
              <a:t>Task</a:t>
            </a:r>
          </a:p>
          <a:p>
            <a:pPr lvl="1"/>
            <a:r>
              <a:rPr lang="en-US" sz="2000" dirty="0" smtClean="0"/>
              <a:t>2AFC judgment: </a:t>
            </a:r>
            <a:r>
              <a:rPr lang="en-US" sz="2000" b="1" i="1" dirty="0" smtClean="0"/>
              <a:t>inflation </a:t>
            </a:r>
            <a:r>
              <a:rPr lang="en-US" sz="2000" dirty="0" smtClean="0"/>
              <a:t>followed by </a:t>
            </a:r>
            <a:r>
              <a:rPr lang="en-US" sz="2000" b="1" i="1" dirty="0" smtClean="0"/>
              <a:t>deflation </a:t>
            </a:r>
            <a:r>
              <a:rPr lang="en-US" sz="2000" dirty="0" smtClean="0"/>
              <a:t>or the </a:t>
            </a:r>
            <a:r>
              <a:rPr lang="en-US" sz="2000" smtClean="0"/>
              <a:t>opposite sequence</a:t>
            </a:r>
          </a:p>
          <a:p>
            <a:endParaRPr lang="en-US" sz="2400" dirty="0" smtClean="0"/>
          </a:p>
          <a:p>
            <a:pPr lvl="1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05364" y="1375134"/>
            <a:ext cx="2286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Rigid Inflation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45470" y="1375134"/>
            <a:ext cx="2286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Plane-flex Deflation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439677" y="1375134"/>
            <a:ext cx="2286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Depth-flex Inflation</a:t>
            </a:r>
            <a:endParaRPr lang="en-US" sz="2000" dirty="0"/>
          </a:p>
        </p:txBody>
      </p:sp>
      <p:pic>
        <p:nvPicPr>
          <p:cNvPr id="13" name="inflatingRigidCylinder.mo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7754" y="1762286"/>
            <a:ext cx="2926080" cy="2194560"/>
          </a:xfrm>
          <a:prstGeom prst="rect">
            <a:avLst/>
          </a:prstGeom>
        </p:spPr>
      </p:pic>
      <p:pic>
        <p:nvPicPr>
          <p:cNvPr id="14" name="deflatingPlaneFlexCylinder.mov">
            <a:hlinkClick r:id="" action="ppaction://media"/>
          </p:cNvPr>
          <p:cNvPicPr/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107506" y="1775244"/>
            <a:ext cx="2926080" cy="2194560"/>
          </a:xfrm>
          <a:prstGeom prst="rect">
            <a:avLst/>
          </a:prstGeom>
        </p:spPr>
      </p:pic>
      <p:pic>
        <p:nvPicPr>
          <p:cNvPr id="15" name="inflatingDepthFlexCylinder.mov">
            <a:hlinkClick r:id="" action="ppaction://media"/>
          </p:cNvPr>
          <p:cNvPicPr/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50217" y="1762286"/>
            <a:ext cx="2926080" cy="219456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19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25" repeatCount="indefinite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6772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Results – Experiment 3 (9 untrained observers)</a:t>
            </a:r>
            <a:endParaRPr lang="en-US" sz="3600" b="1" dirty="0"/>
          </a:p>
        </p:txBody>
      </p:sp>
      <p:pic>
        <p:nvPicPr>
          <p:cNvPr id="6" name="Content Placeholder 5" descr="ConstantStim9.eps"/>
          <p:cNvPicPr>
            <a:picLocks noGrp="1" noChangeAspect="1"/>
          </p:cNvPicPr>
          <p:nvPr>
            <p:ph idx="1"/>
          </p:nvPr>
        </p:nvPicPr>
        <p:blipFill>
          <a:blip r:embed="rId3"/>
          <a:srcRect l="7727" t="21774" r="8429" b="12423"/>
          <a:stretch>
            <a:fillRect/>
          </a:stretch>
        </p:blipFill>
        <p:spPr>
          <a:xfrm>
            <a:off x="548771" y="3220985"/>
            <a:ext cx="8229600" cy="3396450"/>
          </a:xfrm>
        </p:spPr>
      </p:pic>
      <p:grpSp>
        <p:nvGrpSpPr>
          <p:cNvPr id="61" name="Group 60"/>
          <p:cNvGrpSpPr/>
          <p:nvPr/>
        </p:nvGrpSpPr>
        <p:grpSpPr>
          <a:xfrm>
            <a:off x="1064591" y="730449"/>
            <a:ext cx="6808126" cy="2467021"/>
            <a:chOff x="1247670" y="882641"/>
            <a:chExt cx="6808126" cy="2467021"/>
          </a:xfrm>
        </p:grpSpPr>
        <p:grpSp>
          <p:nvGrpSpPr>
            <p:cNvPr id="56" name="Group 55"/>
            <p:cNvGrpSpPr/>
            <p:nvPr/>
          </p:nvGrpSpPr>
          <p:grpSpPr>
            <a:xfrm>
              <a:off x="1247670" y="882641"/>
              <a:ext cx="6808126" cy="2049964"/>
              <a:chOff x="1247670" y="1038137"/>
              <a:chExt cx="6808126" cy="2049964"/>
            </a:xfrm>
          </p:grpSpPr>
          <p:grpSp>
            <p:nvGrpSpPr>
              <p:cNvPr id="25" name="Group 24"/>
              <p:cNvGrpSpPr/>
              <p:nvPr/>
            </p:nvGrpSpPr>
            <p:grpSpPr>
              <a:xfrm>
                <a:off x="1257492" y="1038137"/>
                <a:ext cx="1652366" cy="853268"/>
                <a:chOff x="672888" y="757537"/>
                <a:chExt cx="1652366" cy="853268"/>
              </a:xfrm>
            </p:grpSpPr>
            <p:sp>
              <p:nvSpPr>
                <p:cNvPr id="19" name="Chord 18"/>
                <p:cNvSpPr>
                  <a:spLocks noChangeAspect="1"/>
                </p:cNvSpPr>
                <p:nvPr/>
              </p:nvSpPr>
              <p:spPr>
                <a:xfrm flipH="1">
                  <a:off x="672888" y="1153605"/>
                  <a:ext cx="457200" cy="457200"/>
                </a:xfrm>
                <a:prstGeom prst="chord">
                  <a:avLst>
                    <a:gd name="adj1" fmla="val 5353661"/>
                    <a:gd name="adj2" fmla="val 16198788"/>
                  </a:avLst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Chord 19"/>
                <p:cNvSpPr>
                  <a:spLocks noChangeAspect="1"/>
                </p:cNvSpPr>
                <p:nvPr/>
              </p:nvSpPr>
              <p:spPr>
                <a:xfrm flipH="1">
                  <a:off x="945554" y="1153605"/>
                  <a:ext cx="868680" cy="457200"/>
                </a:xfrm>
                <a:prstGeom prst="chord">
                  <a:avLst>
                    <a:gd name="adj1" fmla="val 5353661"/>
                    <a:gd name="adj2" fmla="val 16198788"/>
                  </a:avLst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Chord 20"/>
                <p:cNvSpPr>
                  <a:spLocks noChangeAspect="1"/>
                </p:cNvSpPr>
                <p:nvPr/>
              </p:nvSpPr>
              <p:spPr>
                <a:xfrm flipH="1">
                  <a:off x="1849929" y="1153605"/>
                  <a:ext cx="457200" cy="457200"/>
                </a:xfrm>
                <a:prstGeom prst="chord">
                  <a:avLst>
                    <a:gd name="adj1" fmla="val 5353661"/>
                    <a:gd name="adj2" fmla="val 16198788"/>
                  </a:avLst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TextBox 23"/>
                <p:cNvSpPr txBox="1">
                  <a:spLocks noChangeAspect="1"/>
                </p:cNvSpPr>
                <p:nvPr/>
              </p:nvSpPr>
              <p:spPr>
                <a:xfrm>
                  <a:off x="810114" y="757537"/>
                  <a:ext cx="1515140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 smtClean="0"/>
                    <a:t>90% Inflation</a:t>
                  </a:r>
                  <a:endParaRPr lang="en-US" dirty="0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3807976" y="1038137"/>
                <a:ext cx="1652366" cy="853268"/>
                <a:chOff x="672888" y="757537"/>
                <a:chExt cx="1652366" cy="853268"/>
              </a:xfrm>
            </p:grpSpPr>
            <p:sp>
              <p:nvSpPr>
                <p:cNvPr id="27" name="Chord 26"/>
                <p:cNvSpPr>
                  <a:spLocks noChangeAspect="1"/>
                </p:cNvSpPr>
                <p:nvPr/>
              </p:nvSpPr>
              <p:spPr>
                <a:xfrm flipH="1">
                  <a:off x="672888" y="1153605"/>
                  <a:ext cx="457200" cy="457200"/>
                </a:xfrm>
                <a:prstGeom prst="chord">
                  <a:avLst>
                    <a:gd name="adj1" fmla="val 5353661"/>
                    <a:gd name="adj2" fmla="val 16198788"/>
                  </a:avLst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Chord 27"/>
                <p:cNvSpPr>
                  <a:spLocks/>
                </p:cNvSpPr>
                <p:nvPr/>
              </p:nvSpPr>
              <p:spPr>
                <a:xfrm flipH="1">
                  <a:off x="1025762" y="1153605"/>
                  <a:ext cx="685800" cy="457200"/>
                </a:xfrm>
                <a:prstGeom prst="chord">
                  <a:avLst>
                    <a:gd name="adj1" fmla="val 5353661"/>
                    <a:gd name="adj2" fmla="val 16198788"/>
                  </a:avLst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9" name="Chord 28"/>
                <p:cNvSpPr>
                  <a:spLocks noChangeAspect="1"/>
                </p:cNvSpPr>
                <p:nvPr/>
              </p:nvSpPr>
              <p:spPr>
                <a:xfrm flipH="1">
                  <a:off x="1849929" y="1153605"/>
                  <a:ext cx="457200" cy="457200"/>
                </a:xfrm>
                <a:prstGeom prst="chord">
                  <a:avLst>
                    <a:gd name="adj1" fmla="val 5353661"/>
                    <a:gd name="adj2" fmla="val 16198788"/>
                  </a:avLst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TextBox 29"/>
                <p:cNvSpPr txBox="1">
                  <a:spLocks noChangeAspect="1"/>
                </p:cNvSpPr>
                <p:nvPr/>
              </p:nvSpPr>
              <p:spPr>
                <a:xfrm>
                  <a:off x="810114" y="757537"/>
                  <a:ext cx="1515140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 smtClean="0"/>
                    <a:t>50% Inflation</a:t>
                  </a:r>
                  <a:endParaRPr lang="en-US" dirty="0"/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1247670" y="2234833"/>
                <a:ext cx="1652366" cy="853268"/>
                <a:chOff x="672888" y="757537"/>
                <a:chExt cx="1652366" cy="853268"/>
              </a:xfrm>
            </p:grpSpPr>
            <p:sp>
              <p:nvSpPr>
                <p:cNvPr id="37" name="Chord 36"/>
                <p:cNvSpPr>
                  <a:spLocks noChangeAspect="1"/>
                </p:cNvSpPr>
                <p:nvPr/>
              </p:nvSpPr>
              <p:spPr>
                <a:xfrm flipH="1">
                  <a:off x="672888" y="1153605"/>
                  <a:ext cx="457200" cy="457200"/>
                </a:xfrm>
                <a:prstGeom prst="chord">
                  <a:avLst>
                    <a:gd name="adj1" fmla="val 5353661"/>
                    <a:gd name="adj2" fmla="val 16198788"/>
                  </a:avLst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Chord 37"/>
                <p:cNvSpPr>
                  <a:spLocks/>
                </p:cNvSpPr>
                <p:nvPr/>
              </p:nvSpPr>
              <p:spPr>
                <a:xfrm flipH="1">
                  <a:off x="1480274" y="1153605"/>
                  <a:ext cx="45720" cy="457200"/>
                </a:xfrm>
                <a:prstGeom prst="chord">
                  <a:avLst>
                    <a:gd name="adj1" fmla="val 5353661"/>
                    <a:gd name="adj2" fmla="val 16198788"/>
                  </a:avLst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Chord 38"/>
                <p:cNvSpPr>
                  <a:spLocks noChangeAspect="1"/>
                </p:cNvSpPr>
                <p:nvPr/>
              </p:nvSpPr>
              <p:spPr>
                <a:xfrm flipH="1">
                  <a:off x="1689513" y="1153605"/>
                  <a:ext cx="457200" cy="457200"/>
                </a:xfrm>
                <a:prstGeom prst="chord">
                  <a:avLst>
                    <a:gd name="adj1" fmla="val 5353661"/>
                    <a:gd name="adj2" fmla="val 16198788"/>
                  </a:avLst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TextBox 39"/>
                <p:cNvSpPr txBox="1">
                  <a:spLocks noChangeAspect="1"/>
                </p:cNvSpPr>
                <p:nvPr/>
              </p:nvSpPr>
              <p:spPr>
                <a:xfrm>
                  <a:off x="810114" y="757537"/>
                  <a:ext cx="1515140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 smtClean="0"/>
                    <a:t>90% Deflation</a:t>
                  </a:r>
                  <a:endParaRPr lang="en-US" dirty="0"/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6403430" y="1038137"/>
                <a:ext cx="1652366" cy="853268"/>
                <a:chOff x="672888" y="757537"/>
                <a:chExt cx="1652366" cy="853268"/>
              </a:xfrm>
            </p:grpSpPr>
            <p:sp>
              <p:nvSpPr>
                <p:cNvPr id="42" name="Chord 41"/>
                <p:cNvSpPr>
                  <a:spLocks noChangeAspect="1"/>
                </p:cNvSpPr>
                <p:nvPr/>
              </p:nvSpPr>
              <p:spPr>
                <a:xfrm flipH="1">
                  <a:off x="672888" y="1153605"/>
                  <a:ext cx="457200" cy="457200"/>
                </a:xfrm>
                <a:prstGeom prst="chord">
                  <a:avLst>
                    <a:gd name="adj1" fmla="val 5353661"/>
                    <a:gd name="adj2" fmla="val 16198788"/>
                  </a:avLst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Chord 42"/>
                <p:cNvSpPr>
                  <a:spLocks/>
                </p:cNvSpPr>
                <p:nvPr/>
              </p:nvSpPr>
              <p:spPr>
                <a:xfrm flipH="1">
                  <a:off x="1119338" y="1153605"/>
                  <a:ext cx="571500" cy="457200"/>
                </a:xfrm>
                <a:prstGeom prst="chord">
                  <a:avLst>
                    <a:gd name="adj1" fmla="val 5353661"/>
                    <a:gd name="adj2" fmla="val 16198788"/>
                  </a:avLst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4" name="Chord 43"/>
                <p:cNvSpPr>
                  <a:spLocks noChangeAspect="1"/>
                </p:cNvSpPr>
                <p:nvPr/>
              </p:nvSpPr>
              <p:spPr>
                <a:xfrm flipH="1">
                  <a:off x="1849929" y="1153605"/>
                  <a:ext cx="457200" cy="457200"/>
                </a:xfrm>
                <a:prstGeom prst="chord">
                  <a:avLst>
                    <a:gd name="adj1" fmla="val 5353661"/>
                    <a:gd name="adj2" fmla="val 16198788"/>
                  </a:avLst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TextBox 44"/>
                <p:cNvSpPr txBox="1">
                  <a:spLocks noChangeAspect="1"/>
                </p:cNvSpPr>
                <p:nvPr/>
              </p:nvSpPr>
              <p:spPr>
                <a:xfrm>
                  <a:off x="810114" y="757537"/>
                  <a:ext cx="1515140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 smtClean="0"/>
                    <a:t>25% Inflation</a:t>
                  </a:r>
                  <a:endParaRPr lang="en-US" dirty="0"/>
                </a:p>
              </p:txBody>
            </p:sp>
          </p:grpSp>
          <p:grpSp>
            <p:nvGrpSpPr>
              <p:cNvPr id="46" name="Group 45"/>
              <p:cNvGrpSpPr/>
              <p:nvPr/>
            </p:nvGrpSpPr>
            <p:grpSpPr>
              <a:xfrm>
                <a:off x="3875257" y="2234833"/>
                <a:ext cx="1652366" cy="853268"/>
                <a:chOff x="672888" y="757537"/>
                <a:chExt cx="1652366" cy="853268"/>
              </a:xfrm>
            </p:grpSpPr>
            <p:sp>
              <p:nvSpPr>
                <p:cNvPr id="47" name="Chord 46"/>
                <p:cNvSpPr>
                  <a:spLocks noChangeAspect="1"/>
                </p:cNvSpPr>
                <p:nvPr/>
              </p:nvSpPr>
              <p:spPr>
                <a:xfrm flipH="1">
                  <a:off x="672888" y="1153605"/>
                  <a:ext cx="457200" cy="457200"/>
                </a:xfrm>
                <a:prstGeom prst="chord">
                  <a:avLst>
                    <a:gd name="adj1" fmla="val 5353661"/>
                    <a:gd name="adj2" fmla="val 16198788"/>
                  </a:avLst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Chord 47"/>
                <p:cNvSpPr>
                  <a:spLocks/>
                </p:cNvSpPr>
                <p:nvPr/>
              </p:nvSpPr>
              <p:spPr>
                <a:xfrm flipH="1">
                  <a:off x="1279754" y="1153605"/>
                  <a:ext cx="228600" cy="457200"/>
                </a:xfrm>
                <a:prstGeom prst="chord">
                  <a:avLst>
                    <a:gd name="adj1" fmla="val 5353661"/>
                    <a:gd name="adj2" fmla="val 16198788"/>
                  </a:avLst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Chord 48"/>
                <p:cNvSpPr>
                  <a:spLocks noChangeAspect="1"/>
                </p:cNvSpPr>
                <p:nvPr/>
              </p:nvSpPr>
              <p:spPr>
                <a:xfrm flipH="1">
                  <a:off x="1729617" y="1153605"/>
                  <a:ext cx="457200" cy="457200"/>
                </a:xfrm>
                <a:prstGeom prst="chord">
                  <a:avLst>
                    <a:gd name="adj1" fmla="val 5353661"/>
                    <a:gd name="adj2" fmla="val 16198788"/>
                  </a:avLst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>
                  <a:spLocks noChangeAspect="1"/>
                </p:cNvSpPr>
                <p:nvPr/>
              </p:nvSpPr>
              <p:spPr>
                <a:xfrm>
                  <a:off x="810114" y="757537"/>
                  <a:ext cx="1515140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 smtClean="0"/>
                    <a:t>50% Deflation</a:t>
                  </a:r>
                  <a:endParaRPr lang="en-US" dirty="0"/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6385305" y="2234833"/>
                <a:ext cx="1652366" cy="853268"/>
                <a:chOff x="672888" y="757537"/>
                <a:chExt cx="1652366" cy="853268"/>
              </a:xfrm>
            </p:grpSpPr>
            <p:sp>
              <p:nvSpPr>
                <p:cNvPr id="52" name="Chord 51"/>
                <p:cNvSpPr>
                  <a:spLocks noChangeAspect="1"/>
                </p:cNvSpPr>
                <p:nvPr/>
              </p:nvSpPr>
              <p:spPr>
                <a:xfrm flipH="1">
                  <a:off x="672888" y="1153605"/>
                  <a:ext cx="457200" cy="457200"/>
                </a:xfrm>
                <a:prstGeom prst="chord">
                  <a:avLst>
                    <a:gd name="adj1" fmla="val 5353661"/>
                    <a:gd name="adj2" fmla="val 16198788"/>
                  </a:avLst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Chord 52"/>
                <p:cNvSpPr>
                  <a:spLocks/>
                </p:cNvSpPr>
                <p:nvPr/>
              </p:nvSpPr>
              <p:spPr>
                <a:xfrm flipH="1">
                  <a:off x="1212914" y="1153605"/>
                  <a:ext cx="342900" cy="457200"/>
                </a:xfrm>
                <a:prstGeom prst="chord">
                  <a:avLst>
                    <a:gd name="adj1" fmla="val 5353661"/>
                    <a:gd name="adj2" fmla="val 16198788"/>
                  </a:avLst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Chord 53"/>
                <p:cNvSpPr>
                  <a:spLocks noChangeAspect="1"/>
                </p:cNvSpPr>
                <p:nvPr/>
              </p:nvSpPr>
              <p:spPr>
                <a:xfrm flipH="1">
                  <a:off x="1729617" y="1153605"/>
                  <a:ext cx="457200" cy="457200"/>
                </a:xfrm>
                <a:prstGeom prst="chord">
                  <a:avLst>
                    <a:gd name="adj1" fmla="val 5353661"/>
                    <a:gd name="adj2" fmla="val 16198788"/>
                  </a:avLst>
                </a:prstGeom>
                <a:solidFill>
                  <a:srgbClr val="FFFFFF"/>
                </a:solidFill>
                <a:ln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TextBox 54"/>
                <p:cNvSpPr txBox="1">
                  <a:spLocks noChangeAspect="1"/>
                </p:cNvSpPr>
                <p:nvPr/>
              </p:nvSpPr>
              <p:spPr>
                <a:xfrm>
                  <a:off x="810114" y="757537"/>
                  <a:ext cx="1515140" cy="369332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en-US" dirty="0" smtClean="0"/>
                    <a:t>25% Deflation</a:t>
                  </a:r>
                  <a:endParaRPr lang="en-US" dirty="0"/>
                </a:p>
              </p:txBody>
            </p:sp>
          </p:grpSp>
        </p:grpSp>
        <p:cxnSp>
          <p:nvCxnSpPr>
            <p:cNvPr id="58" name="Straight Arrow Connector 57"/>
            <p:cNvCxnSpPr/>
            <p:nvPr/>
          </p:nvCxnSpPr>
          <p:spPr>
            <a:xfrm>
              <a:off x="3369269" y="3071036"/>
              <a:ext cx="253991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Box 59"/>
            <p:cNvSpPr txBox="1"/>
            <p:nvPr/>
          </p:nvSpPr>
          <p:spPr>
            <a:xfrm>
              <a:off x="4324191" y="2980330"/>
              <a:ext cx="6596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Time</a:t>
              </a:r>
              <a:endParaRPr lang="en-US" b="1" dirty="0"/>
            </a:p>
          </p:txBody>
        </p:sp>
      </p:grp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21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82% Accuracy Thresholds – Experiment 3 </a:t>
            </a:r>
            <a:br>
              <a:rPr lang="en-US" sz="3600" b="1" dirty="0" smtClean="0"/>
            </a:br>
            <a:r>
              <a:rPr lang="en-US" sz="3600" b="1" dirty="0" smtClean="0"/>
              <a:t>(4 trained observers)</a:t>
            </a:r>
            <a:endParaRPr lang="en-US" sz="3600" b="1" dirty="0"/>
          </a:p>
        </p:txBody>
      </p:sp>
      <p:pic>
        <p:nvPicPr>
          <p:cNvPr id="6" name="Content Placeholder 5" descr="ThresholdData.eps"/>
          <p:cNvPicPr>
            <a:picLocks noGrp="1" noChangeAspect="1"/>
          </p:cNvPicPr>
          <p:nvPr>
            <p:ph idx="1"/>
          </p:nvPr>
        </p:nvPicPr>
        <p:blipFill>
          <a:blip r:embed="rId2"/>
          <a:srcRect l="29867" t="2505" r="17000" b="263"/>
          <a:stretch>
            <a:fillRect/>
          </a:stretch>
        </p:blipFill>
        <p:spPr>
          <a:xfrm>
            <a:off x="1828800" y="1376110"/>
            <a:ext cx="5486400" cy="5289843"/>
          </a:xfr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521"/>
            <a:ext cx="9144000" cy="528756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Changes in VCM due to Inflation/Deflation</a:t>
            </a:r>
            <a:endParaRPr lang="en-US" sz="3600" b="1" dirty="0"/>
          </a:p>
        </p:txBody>
      </p:sp>
      <p:pic>
        <p:nvPicPr>
          <p:cNvPr id="8" name="Content Placeholder 7" descr="InflationProfilesVelContrast.eps"/>
          <p:cNvPicPr>
            <a:picLocks noGrp="1" noChangeAspect="1"/>
          </p:cNvPicPr>
          <p:nvPr>
            <p:ph idx="1"/>
          </p:nvPr>
        </p:nvPicPr>
        <p:blipFill>
          <a:blip r:embed="rId2"/>
          <a:srcRect l="7024" t="401" r="10537" b="3072"/>
          <a:stretch>
            <a:fillRect/>
          </a:stretch>
        </p:blipFill>
        <p:spPr>
          <a:xfrm>
            <a:off x="944533" y="1483451"/>
            <a:ext cx="7315200" cy="4504162"/>
          </a:xfrm>
        </p:spPr>
      </p:pic>
      <p:grpSp>
        <p:nvGrpSpPr>
          <p:cNvPr id="15" name="Group 14"/>
          <p:cNvGrpSpPr/>
          <p:nvPr/>
        </p:nvGrpSpPr>
        <p:grpSpPr>
          <a:xfrm>
            <a:off x="1508994" y="929691"/>
            <a:ext cx="6768370" cy="353931"/>
            <a:chOff x="627806" y="1017870"/>
            <a:chExt cx="6768370" cy="359154"/>
          </a:xfrm>
        </p:grpSpPr>
        <p:sp>
          <p:nvSpPr>
            <p:cNvPr id="5" name="Rectangle 4"/>
            <p:cNvSpPr/>
            <p:nvPr/>
          </p:nvSpPr>
          <p:spPr>
            <a:xfrm>
              <a:off x="627806" y="1026458"/>
              <a:ext cx="6768370" cy="35056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18936" y="1020585"/>
              <a:ext cx="3028574" cy="343550"/>
              <a:chOff x="5831850" y="1785775"/>
              <a:chExt cx="3028574" cy="34355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5831850" y="1981876"/>
                <a:ext cx="457200" cy="1588"/>
              </a:xfrm>
              <a:prstGeom prst="line">
                <a:avLst/>
              </a:prstGeom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6145280" y="1785775"/>
                <a:ext cx="2715144" cy="34355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b="1" dirty="0" smtClean="0"/>
                  <a:t>Simulated % Shape Change </a:t>
                </a:r>
                <a:endParaRPr lang="en-US" sz="1600" b="1" dirty="0"/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4192033" y="1017870"/>
              <a:ext cx="3087511" cy="343550"/>
              <a:chOff x="5831850" y="2151653"/>
              <a:chExt cx="3087511" cy="343550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5831850" y="2350469"/>
                <a:ext cx="4572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6158569" y="2151653"/>
                <a:ext cx="2760792" cy="34355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b="1" dirty="0" smtClean="0"/>
                  <a:t>Computed % Shape Change</a:t>
                </a:r>
                <a:endParaRPr lang="en-US" sz="1600" b="1" dirty="0"/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570184" y="6256228"/>
            <a:ext cx="8112161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The velocity based metric extracts the simulated change fairly well.</a:t>
            </a:r>
            <a:endParaRPr lang="en-US" sz="23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3297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Changes in Trajectory based Shape due to Inflation/Deflation</a:t>
            </a:r>
            <a:endParaRPr lang="en-US" sz="3600" b="1" dirty="0"/>
          </a:p>
        </p:txBody>
      </p:sp>
      <p:pic>
        <p:nvPicPr>
          <p:cNvPr id="5" name="Content Placeholder 4" descr="InflationProfilesTraj.eps"/>
          <p:cNvPicPr>
            <a:picLocks noGrp="1" noChangeAspect="1"/>
          </p:cNvPicPr>
          <p:nvPr>
            <p:ph idx="1"/>
          </p:nvPr>
        </p:nvPicPr>
        <p:blipFill>
          <a:blip r:embed="rId2"/>
          <a:srcRect l="6322" t="401" r="10537" b="3072"/>
          <a:stretch>
            <a:fillRect/>
          </a:stretch>
        </p:blipFill>
        <p:spPr>
          <a:xfrm>
            <a:off x="833006" y="1561233"/>
            <a:ext cx="7315200" cy="4466076"/>
          </a:xfrm>
        </p:spPr>
      </p:pic>
      <p:sp>
        <p:nvSpPr>
          <p:cNvPr id="6" name="TextBox 5"/>
          <p:cNvSpPr txBox="1"/>
          <p:nvPr/>
        </p:nvSpPr>
        <p:spPr>
          <a:xfrm>
            <a:off x="25918" y="6251513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 smtClean="0"/>
              <a:t>The trajectory based metric does not fit as well as the velocity based metric</a:t>
            </a:r>
            <a:endParaRPr lang="en-US" sz="2300" dirty="0"/>
          </a:p>
        </p:txBody>
      </p:sp>
      <p:grpSp>
        <p:nvGrpSpPr>
          <p:cNvPr id="8" name="Group 7"/>
          <p:cNvGrpSpPr/>
          <p:nvPr/>
        </p:nvGrpSpPr>
        <p:grpSpPr>
          <a:xfrm>
            <a:off x="1470117" y="1149977"/>
            <a:ext cx="6768370" cy="353931"/>
            <a:chOff x="627806" y="1017870"/>
            <a:chExt cx="6768370" cy="359154"/>
          </a:xfrm>
        </p:grpSpPr>
        <p:sp>
          <p:nvSpPr>
            <p:cNvPr id="9" name="Rectangle 8"/>
            <p:cNvSpPr/>
            <p:nvPr/>
          </p:nvSpPr>
          <p:spPr>
            <a:xfrm>
              <a:off x="627806" y="1026458"/>
              <a:ext cx="6768370" cy="35056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" name="Group 6"/>
            <p:cNvGrpSpPr/>
            <p:nvPr/>
          </p:nvGrpSpPr>
          <p:grpSpPr>
            <a:xfrm>
              <a:off x="718936" y="1020585"/>
              <a:ext cx="3028574" cy="343550"/>
              <a:chOff x="5831850" y="1785775"/>
              <a:chExt cx="3028574" cy="34355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831850" y="1981876"/>
                <a:ext cx="457200" cy="1588"/>
              </a:xfrm>
              <a:prstGeom prst="line">
                <a:avLst/>
              </a:prstGeom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145280" y="1785775"/>
                <a:ext cx="2715144" cy="34355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b="1" dirty="0" smtClean="0"/>
                  <a:t>Simulated % Shape Change </a:t>
                </a:r>
                <a:endParaRPr lang="en-US" sz="1600" b="1" dirty="0"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4192033" y="1017870"/>
              <a:ext cx="3087511" cy="343550"/>
              <a:chOff x="5831850" y="2151653"/>
              <a:chExt cx="3087511" cy="34355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831850" y="2350469"/>
                <a:ext cx="457200" cy="158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6158569" y="2151653"/>
                <a:ext cx="2760792" cy="34355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600" b="1" dirty="0" smtClean="0"/>
                  <a:t>Computed % Shape Change</a:t>
                </a:r>
                <a:endParaRPr lang="en-US" sz="1600" b="1" dirty="0"/>
              </a:p>
            </p:txBody>
          </p:sp>
        </p:grp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defTabSz="9144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b="1" dirty="0" smtClean="0"/>
              <a:t>Conclusions</a:t>
            </a:r>
            <a:endParaRPr lang="en-US" sz="3200" b="1" dirty="0" smtClean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224125" y="1417638"/>
            <a:ext cx="8703531" cy="4128369"/>
          </a:xfrm>
        </p:spPr>
        <p:txBody>
          <a:bodyPr>
            <a:normAutofit fontScale="92500" lnSpcReduction="10000"/>
          </a:bodyPr>
          <a:lstStyle/>
          <a:p>
            <a:pPr defTabSz="914400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 smtClean="0"/>
              <a:t>Human observers can judge shapes of non-rigid objects as well as they do for rigid objects.</a:t>
            </a:r>
          </a:p>
          <a:p>
            <a:pPr defTabSz="914400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 smtClean="0"/>
              <a:t>The human perceptual system does not require a rigidity assumption to extract 3-D shape from motion cues.</a:t>
            </a:r>
          </a:p>
          <a:p>
            <a:pPr defTabSz="914400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 smtClean="0"/>
              <a:t>The perceptual system presumably relies on velocity measurements to compute the structure</a:t>
            </a:r>
          </a:p>
          <a:p>
            <a:pPr defTabSz="914400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2800" dirty="0" smtClean="0"/>
              <a:t>Detecting inflation or deflation in depth of rigid and non-rigid bodies is extremely difficult without extensive experience.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5999535"/>
            <a:ext cx="8229600" cy="524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noProof="0" dirty="0" smtClean="0"/>
              <a:t>Supported by: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NEI grants EY07556 &amp; EY13312 to QZ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A9A9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29309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Extracting Rigid 3-D Shape-from-Motion</a:t>
            </a:r>
            <a:endParaRPr lang="en-US" sz="3600" b="1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86624" cy="5535706"/>
          </a:xfrm>
        </p:spPr>
        <p:txBody>
          <a:bodyPr>
            <a:normAutofit fontScale="92500" lnSpcReduction="10000"/>
          </a:bodyPr>
          <a:lstStyle/>
          <a:p>
            <a:pPr defTabSz="9144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 smtClean="0"/>
              <a:t>Incremental Rigidity: </a:t>
            </a:r>
          </a:p>
          <a:p>
            <a:pPr lvl="1" defTabSz="9144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595" dirty="0" smtClean="0"/>
              <a:t>e.g. Ullman (1984), </a:t>
            </a:r>
            <a:r>
              <a:rPr lang="en-US" sz="2595" dirty="0" err="1" smtClean="0"/>
              <a:t>Grzywacz</a:t>
            </a:r>
            <a:r>
              <a:rPr lang="en-US" sz="2595" dirty="0" smtClean="0"/>
              <a:t> &amp; Hildreth (1985)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 smtClean="0"/>
              <a:t>Motion Perspective:</a:t>
            </a:r>
          </a:p>
          <a:p>
            <a:pPr lvl="1" defTabSz="9144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595" dirty="0" smtClean="0"/>
              <a:t>e.g. </a:t>
            </a:r>
            <a:r>
              <a:rPr lang="en-US" sz="2595" dirty="0" err="1" smtClean="0"/>
              <a:t>Helmhotz</a:t>
            </a:r>
            <a:r>
              <a:rPr lang="en-US" sz="2595" dirty="0" smtClean="0"/>
              <a:t> (1925), Gibson et al. (1955), </a:t>
            </a:r>
            <a:r>
              <a:rPr lang="en-US" sz="2595" dirty="0" err="1" smtClean="0"/>
              <a:t>Sperling</a:t>
            </a:r>
            <a:r>
              <a:rPr lang="en-US" sz="2595" dirty="0" smtClean="0"/>
              <a:t> et al. (1989)</a:t>
            </a:r>
          </a:p>
          <a:p>
            <a:pPr defTabSz="9144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3200" dirty="0" smtClean="0"/>
              <a:t>Local </a:t>
            </a:r>
            <a:r>
              <a:rPr lang="en-US" sz="3200" i="1" dirty="0" smtClean="0"/>
              <a:t>Def </a:t>
            </a:r>
            <a:r>
              <a:rPr lang="en-US" sz="3200" dirty="0" smtClean="0"/>
              <a:t>based</a:t>
            </a:r>
            <a:endParaRPr lang="en-US" sz="3200" i="1" dirty="0" smtClean="0"/>
          </a:p>
          <a:p>
            <a:pPr lvl="1" defTabSz="9144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595" dirty="0" smtClean="0"/>
              <a:t>e.g. </a:t>
            </a:r>
            <a:r>
              <a:rPr lang="en-US" sz="2595" dirty="0" err="1" smtClean="0"/>
              <a:t>Longuet</a:t>
            </a:r>
            <a:r>
              <a:rPr lang="en-US" sz="2595" dirty="0" smtClean="0"/>
              <a:t>-Higgins &amp; </a:t>
            </a:r>
            <a:r>
              <a:rPr lang="en-US" sz="2595" dirty="0" err="1" smtClean="0"/>
              <a:t>Prazdny</a:t>
            </a:r>
            <a:r>
              <a:rPr lang="en-US" sz="2595" dirty="0" smtClean="0"/>
              <a:t>, 1980; </a:t>
            </a:r>
            <a:r>
              <a:rPr lang="en-US" sz="2595" dirty="0" err="1" smtClean="0"/>
              <a:t>Koenderink</a:t>
            </a:r>
            <a:r>
              <a:rPr lang="en-US" sz="2595" dirty="0" smtClean="0"/>
              <a:t>, 1986; Domini et al. 2003</a:t>
            </a:r>
          </a:p>
          <a:p>
            <a:pPr algn="just"/>
            <a:endParaRPr lang="en-US" sz="2000" dirty="0"/>
          </a:p>
        </p:txBody>
      </p:sp>
      <p:pic>
        <p:nvPicPr>
          <p:cNvPr id="9" name="spinningCylinderMovie.avi">
            <a:hlinkClick r:id="" action="ppaction://media"/>
          </p:cNvPr>
          <p:cNvPicPr>
            <a:picLocks noGrp="1"/>
          </p:cNvPicPr>
          <p:nvPr>
            <p:ph sz="half" idx="1"/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CACA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CACA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CACAC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CACA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8552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Extracting Non-rigid 3-D Shape-from-Motion</a:t>
            </a:r>
            <a:endParaRPr lang="en-US" sz="3600" b="1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392706" y="1843880"/>
            <a:ext cx="4542118" cy="40386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Biological Motion</a:t>
            </a:r>
            <a:r>
              <a:rPr lang="en-US" baseline="0" dirty="0" smtClean="0"/>
              <a:t> 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Johansson, 1973 and many others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Neural model based on snapshot neurons (Giese &amp; Poggio, 2003)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But what about more general shapes?</a:t>
            </a:r>
            <a:endParaRPr lang="en-US" sz="2800" dirty="0" smtClean="0">
              <a:solidFill>
                <a:srgbClr val="FF0000"/>
              </a:solidFill>
            </a:endParaRPr>
          </a:p>
          <a:p>
            <a:pPr algn="just"/>
            <a:endParaRPr lang="en-US" sz="2000" dirty="0"/>
          </a:p>
        </p:txBody>
      </p:sp>
      <p:pic>
        <p:nvPicPr>
          <p:cNvPr id="9" name="sharkMovie.avi">
            <a:hlinkClick r:id="" action="ppaction://media"/>
          </p:cNvPr>
          <p:cNvPicPr>
            <a:picLocks noGrp="1"/>
          </p:cNvPicPr>
          <p:nvPr>
            <p:ph sz="half" idx="1"/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5774" y="1843881"/>
            <a:ext cx="4038600" cy="4038600"/>
          </a:xfrm>
        </p:spPr>
      </p:pic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539"/>
            <a:ext cx="9144000" cy="647898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600" b="1" dirty="0" smtClean="0"/>
              <a:t>Factorization Method (Tomasi &amp; Kanade, 1992)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298051" y="1049595"/>
            <a:ext cx="8591633" cy="5623754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800" b="1" dirty="0" smtClean="0"/>
              <a:t>F </a:t>
            </a:r>
            <a:r>
              <a:rPr lang="en-US" sz="1800" dirty="0" smtClean="0"/>
              <a:t> views of </a:t>
            </a:r>
            <a:r>
              <a:rPr lang="en-US" sz="1800" b="1" dirty="0" smtClean="0"/>
              <a:t>P</a:t>
            </a:r>
            <a:r>
              <a:rPr lang="en-US" sz="1800" dirty="0" smtClean="0"/>
              <a:t> points (</a:t>
            </a:r>
            <a:r>
              <a:rPr lang="en-US" sz="1800" i="1" dirty="0" err="1" smtClean="0"/>
              <a:t>u,v</a:t>
            </a:r>
            <a:r>
              <a:rPr lang="en-US" sz="1800" dirty="0" smtClean="0"/>
              <a:t>) of a 3-D rigid shape </a:t>
            </a:r>
            <a:r>
              <a:rPr lang="en-US" sz="1800" b="1" i="1" dirty="0" smtClean="0"/>
              <a:t>S</a:t>
            </a:r>
            <a:r>
              <a:rPr lang="en-US" sz="1800" dirty="0" smtClean="0"/>
              <a:t> give the image matrix </a:t>
            </a:r>
            <a:r>
              <a:rPr lang="en-US" sz="1800" b="1" dirty="0" smtClean="0"/>
              <a:t>W</a:t>
            </a:r>
            <a:r>
              <a:rPr lang="en-US" sz="1800" dirty="0" smtClean="0"/>
              <a:t>, which has to be factorized into a Rotation </a:t>
            </a:r>
            <a:r>
              <a:rPr lang="en-US" sz="1800" b="1" dirty="0" smtClean="0"/>
              <a:t>R</a:t>
            </a:r>
            <a:r>
              <a:rPr lang="en-US" sz="1800" dirty="0" smtClean="0"/>
              <a:t> and a Shape matrix </a:t>
            </a:r>
            <a:r>
              <a:rPr lang="en-US" sz="1800" b="1" dirty="0" smtClean="0"/>
              <a:t>S</a:t>
            </a:r>
            <a:r>
              <a:rPr lang="en-US" sz="1800" dirty="0" smtClean="0"/>
              <a:t>.</a:t>
            </a:r>
            <a:endParaRPr lang="en-US" sz="1800" b="1" dirty="0" smtClean="0"/>
          </a:p>
          <a:p>
            <a:pPr lvl="1" defTabSz="91440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600" i="1" dirty="0" smtClean="0"/>
              <a:t>	</a:t>
            </a:r>
            <a:endParaRPr lang="en-US" sz="1600" i="1" dirty="0" smtClean="0"/>
          </a:p>
          <a:p>
            <a:pPr defTabSz="914400">
              <a:spcBef>
                <a:spcPts val="0"/>
              </a:spcBef>
              <a:spcAft>
                <a:spcPts val="1200"/>
              </a:spcAft>
              <a:defRPr/>
            </a:pPr>
            <a:endParaRPr lang="en-US" sz="1800" dirty="0" smtClean="0"/>
          </a:p>
          <a:p>
            <a:pPr defTabSz="9144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800" dirty="0" smtClean="0"/>
              <a:t>Since</a:t>
            </a:r>
            <a:r>
              <a:rPr lang="en-US" sz="1800" b="1" dirty="0" smtClean="0"/>
              <a:t> S </a:t>
            </a:r>
            <a:r>
              <a:rPr lang="en-US" sz="1800" dirty="0" smtClean="0"/>
              <a:t>is 3-D, </a:t>
            </a:r>
            <a:r>
              <a:rPr lang="en-US" sz="1800" b="1" dirty="0" err="1" smtClean="0"/>
              <a:t>Rank(W</a:t>
            </a:r>
            <a:r>
              <a:rPr lang="en-US" sz="1800" b="1" dirty="0" smtClean="0"/>
              <a:t>) = 3</a:t>
            </a:r>
            <a:r>
              <a:rPr lang="en-US" sz="1800" dirty="0" smtClean="0"/>
              <a:t>, so the three largest eigen-values from an </a:t>
            </a:r>
            <a:r>
              <a:rPr lang="en-US" sz="1800" b="1" dirty="0" smtClean="0"/>
              <a:t>SVD </a:t>
            </a:r>
            <a:r>
              <a:rPr lang="en-US" sz="1800" dirty="0" smtClean="0"/>
              <a:t>give the non-unique factorization:</a:t>
            </a:r>
          </a:p>
          <a:p>
            <a:pPr lvl="1" defTabSz="914400">
              <a:spcBef>
                <a:spcPts val="0"/>
              </a:spcBef>
              <a:spcAft>
                <a:spcPts val="1200"/>
              </a:spcAft>
              <a:defRPr/>
            </a:pPr>
            <a:endParaRPr lang="en-US" sz="1600" dirty="0" smtClean="0"/>
          </a:p>
          <a:p>
            <a:pPr lvl="1" defTabSz="91440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1600" dirty="0" smtClean="0"/>
          </a:p>
          <a:p>
            <a:pPr lvl="1" defTabSz="91440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1600" dirty="0" smtClean="0"/>
          </a:p>
          <a:p>
            <a:pPr lvl="1" defTabSz="914400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en-US" sz="500" dirty="0" smtClean="0"/>
          </a:p>
          <a:p>
            <a:pPr defTabSz="9144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800" dirty="0" smtClean="0"/>
              <a:t>To obtain the unique</a:t>
            </a:r>
            <a:r>
              <a:rPr lang="en-US" sz="1800" b="1" dirty="0" smtClean="0"/>
              <a:t> R </a:t>
            </a:r>
            <a:r>
              <a:rPr lang="en-US" sz="1800" dirty="0" smtClean="0"/>
              <a:t>from </a:t>
            </a:r>
            <a:r>
              <a:rPr lang="en-US" sz="1800" b="1" dirty="0" smtClean="0"/>
              <a:t>R’, </a:t>
            </a:r>
            <a:r>
              <a:rPr lang="en-US" sz="1800" dirty="0" smtClean="0"/>
              <a:t>using the orthonormal property </a:t>
            </a:r>
            <a:r>
              <a:rPr lang="en-US" sz="1800" smtClean="0"/>
              <a:t>of a rotation </a:t>
            </a:r>
            <a:r>
              <a:rPr lang="en-US" sz="1800" dirty="0" smtClean="0"/>
              <a:t>matrix, we find </a:t>
            </a:r>
            <a:r>
              <a:rPr lang="en-US" sz="1800" b="1" dirty="0" smtClean="0"/>
              <a:t>Q</a:t>
            </a:r>
            <a:r>
              <a:rPr lang="en-US" sz="1800" dirty="0" smtClean="0"/>
              <a:t> such that,</a:t>
            </a:r>
          </a:p>
          <a:p>
            <a:pPr lvl="1" defTabSz="91440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1600" dirty="0" smtClean="0"/>
              <a:t>					</a:t>
            </a:r>
            <a:endParaRPr lang="en-US" sz="1800" dirty="0" smtClean="0"/>
          </a:p>
          <a:p>
            <a:pPr defTabSz="914400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800" dirty="0" smtClean="0"/>
              <a:t>Then the 3-D shape is estimated by:		</a:t>
            </a:r>
            <a:r>
              <a:rPr lang="en-US" sz="2000" dirty="0" smtClean="0"/>
              <a:t>					</a:t>
            </a:r>
            <a:endParaRPr lang="en-US" sz="2000" b="1" i="1" dirty="0" smtClean="0">
              <a:solidFill>
                <a:srgbClr val="FF0000"/>
              </a:solidFill>
            </a:endParaRPr>
          </a:p>
          <a:p>
            <a:pPr algn="just">
              <a:spcAft>
                <a:spcPts val="1200"/>
              </a:spcAft>
            </a:pPr>
            <a:endParaRPr lang="en-US" sz="1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301973" y="1879616"/>
          <a:ext cx="2196431" cy="307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Equation" r:id="rId4" imgW="1270000" imgH="177800" progId="Equation.3">
                  <p:embed/>
                </p:oleObj>
              </mc:Choice>
              <mc:Fallback>
                <p:oleObj name="Equation" r:id="rId4" imgW="12700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1973" y="1879616"/>
                        <a:ext cx="2196431" cy="3075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246999" y="3186193"/>
          <a:ext cx="2846946" cy="1155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Equation" r:id="rId6" imgW="1752600" imgH="711200" progId="Equation.3">
                  <p:embed/>
                </p:oleObj>
              </mc:Choice>
              <mc:Fallback>
                <p:oleObj name="Equation" r:id="rId6" imgW="1752600" imgH="71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999" y="3186193"/>
                        <a:ext cx="2846946" cy="115528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246999" y="5143853"/>
          <a:ext cx="1949450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8" imgW="1219200" imgH="177800" progId="Equation.3">
                  <p:embed/>
                </p:oleObj>
              </mc:Choice>
              <mc:Fallback>
                <p:oleObj name="Equation" r:id="rId8" imgW="12192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6999" y="5143853"/>
                        <a:ext cx="1949450" cy="28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513656" y="6193904"/>
          <a:ext cx="1682793" cy="30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Equation" r:id="rId10" imgW="1130300" imgH="203200" progId="Equation.3">
                  <p:embed/>
                </p:oleObj>
              </mc:Choice>
              <mc:Fallback>
                <p:oleObj name="Equation" r:id="rId10" imgW="1130300" imgH="2032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656" y="6193904"/>
                        <a:ext cx="1682793" cy="30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A19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A19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A19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A19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A19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A19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55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Extension to Non-rigid Shapes</a:t>
            </a:r>
            <a:endParaRPr lang="en-US" sz="36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898525" y="1922463"/>
            <a:ext cx="7171344" cy="2517844"/>
            <a:chOff x="898525" y="1922463"/>
            <a:chExt cx="7171344" cy="2517844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898525" y="1922463"/>
            <a:ext cx="6556375" cy="1938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13" name="Equation" r:id="rId3" imgW="3390900" imgH="952500" progId="Equation.3">
                    <p:embed/>
                  </p:oleObj>
                </mc:Choice>
                <mc:Fallback>
                  <p:oleObj name="Equation" r:id="rId3" imgW="3390900" imgH="9525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8525" y="1922463"/>
                          <a:ext cx="6556375" cy="1938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6" name="Group 25"/>
            <p:cNvGrpSpPr/>
            <p:nvPr/>
          </p:nvGrpSpPr>
          <p:grpSpPr>
            <a:xfrm>
              <a:off x="7577426" y="1922463"/>
              <a:ext cx="492443" cy="1916447"/>
              <a:chOff x="7577426" y="1922463"/>
              <a:chExt cx="492443" cy="1916447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rot="5400000">
                <a:off x="6936509" y="2925244"/>
                <a:ext cx="1473201" cy="152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7577426" y="1922463"/>
                <a:ext cx="492443" cy="1916447"/>
              </a:xfrm>
              <a:prstGeom prst="rect">
                <a:avLst/>
              </a:prstGeom>
              <a:noFill/>
            </p:spPr>
            <p:txBody>
              <a:bodyPr vert="vert270" wrap="square" rtlCol="0" anchor="ctr">
                <a:spAutoFit/>
              </a:bodyPr>
              <a:lstStyle/>
              <a:p>
                <a:pPr algn="ctr"/>
                <a:r>
                  <a:rPr lang="en-US" sz="2000" b="1" dirty="0" smtClean="0"/>
                  <a:t>Frames</a:t>
                </a:r>
                <a:endParaRPr lang="en-US" sz="2000" b="1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3200805" y="3947864"/>
              <a:ext cx="3174886" cy="492443"/>
              <a:chOff x="3324434" y="2477792"/>
              <a:chExt cx="3342665" cy="492443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V="1">
                <a:off x="4105946" y="2557477"/>
                <a:ext cx="1473200" cy="1607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 rot="16200000" flipH="1" flipV="1">
                <a:off x="4749545" y="1052681"/>
                <a:ext cx="492443" cy="3342665"/>
              </a:xfrm>
              <a:prstGeom prst="rect">
                <a:avLst/>
              </a:prstGeom>
              <a:noFill/>
            </p:spPr>
            <p:txBody>
              <a:bodyPr vert="vert270" wrap="square" rtlCol="0" anchor="ctr">
                <a:spAutoFit/>
              </a:bodyPr>
              <a:lstStyle/>
              <a:p>
                <a:pPr algn="ctr"/>
                <a:r>
                  <a:rPr lang="en-US" sz="2000" b="1" dirty="0" smtClean="0"/>
                  <a:t>(</a:t>
                </a:r>
                <a:r>
                  <a:rPr lang="en-US" sz="2000" b="1" dirty="0" err="1" smtClean="0"/>
                  <a:t>x,y,z</a:t>
                </a:r>
                <a:r>
                  <a:rPr lang="en-US" sz="2000" b="1" dirty="0" smtClean="0"/>
                  <a:t>) Points of 3-D Shape</a:t>
                </a:r>
                <a:endParaRPr lang="en-US" sz="2000" b="1" dirty="0"/>
              </a:p>
            </p:txBody>
          </p:sp>
        </p:grpSp>
      </p:grpSp>
      <p:sp>
        <p:nvSpPr>
          <p:cNvPr id="25" name="Content Placeholder 19"/>
          <p:cNvSpPr>
            <a:spLocks noGrp="1"/>
          </p:cNvSpPr>
          <p:nvPr>
            <p:ph sz="half" idx="2"/>
          </p:nvPr>
        </p:nvSpPr>
        <p:spPr>
          <a:xfrm>
            <a:off x="423905" y="932973"/>
            <a:ext cx="8101443" cy="237130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Since, the shape changes on every frame the shape matrix now is:</a:t>
            </a:r>
            <a:endParaRPr lang="en-US" sz="2400" b="1" i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5525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Extension to Non-rigid Shapes</a:t>
            </a:r>
            <a:endParaRPr lang="en-US" sz="3600" b="1" dirty="0"/>
          </a:p>
        </p:txBody>
      </p:sp>
      <p:sp>
        <p:nvSpPr>
          <p:cNvPr id="20" name="Content Placeholder 19"/>
          <p:cNvSpPr>
            <a:spLocks noGrp="1"/>
          </p:cNvSpPr>
          <p:nvPr>
            <p:ph sz="half" idx="2"/>
          </p:nvPr>
        </p:nvSpPr>
        <p:spPr>
          <a:xfrm>
            <a:off x="423905" y="4609565"/>
            <a:ext cx="8101443" cy="1812557"/>
          </a:xfrm>
        </p:spPr>
        <p:txBody>
          <a:bodyPr>
            <a:normAutofit/>
          </a:bodyPr>
          <a:lstStyle/>
          <a:p>
            <a:pPr defTabSz="91440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 smtClean="0"/>
              <a:t>Shape basis (Bregler et al., 2000):</a:t>
            </a:r>
          </a:p>
          <a:p>
            <a:pPr lvl="1" defTabSz="91440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2000" dirty="0" smtClean="0"/>
          </a:p>
          <a:p>
            <a:pPr defTabSz="91440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200" dirty="0" smtClean="0"/>
          </a:p>
          <a:p>
            <a:pPr>
              <a:spcAft>
                <a:spcPts val="600"/>
              </a:spcAft>
            </a:pPr>
            <a:r>
              <a:rPr lang="en-US" sz="2400" dirty="0" smtClean="0"/>
              <a:t>Trajectory basis (Akhter et al., 2008):</a:t>
            </a:r>
            <a:endParaRPr lang="en-US" sz="2400" b="1" i="1" dirty="0" smtClean="0">
              <a:solidFill>
                <a:srgbClr val="FF0000"/>
              </a:solidFill>
            </a:endParaRPr>
          </a:p>
          <a:p>
            <a:pPr algn="just"/>
            <a:endParaRPr lang="en-US" sz="20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346286" y="4485755"/>
          <a:ext cx="2984681" cy="819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Equation" r:id="rId4" imgW="1422400" imgH="419100" progId="Equation.3">
                  <p:embed/>
                </p:oleObj>
              </mc:Choice>
              <mc:Fallback>
                <p:oleObj name="Equation" r:id="rId4" imgW="14224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6286" y="4485755"/>
                        <a:ext cx="2984681" cy="8193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572237" y="5846406"/>
          <a:ext cx="3076624" cy="384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Equation" r:id="rId6" imgW="1422400" imgH="177800" progId="Equation.3">
                  <p:embed/>
                </p:oleObj>
              </mc:Choice>
              <mc:Fallback>
                <p:oleObj name="Equation" r:id="rId6" imgW="14224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237" y="5846406"/>
                        <a:ext cx="3076624" cy="3845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6"/>
          <p:cNvGrpSpPr/>
          <p:nvPr/>
        </p:nvGrpSpPr>
        <p:grpSpPr>
          <a:xfrm>
            <a:off x="898525" y="1922463"/>
            <a:ext cx="7171344" cy="2517841"/>
            <a:chOff x="898525" y="1922463"/>
            <a:chExt cx="7171344" cy="2517841"/>
          </a:xfrm>
        </p:grpSpPr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898525" y="1922463"/>
            <a:ext cx="6556375" cy="1938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2" name="Equation" r:id="rId8" imgW="3390900" imgH="952500" progId="Equation.3">
                    <p:embed/>
                  </p:oleObj>
                </mc:Choice>
                <mc:Fallback>
                  <p:oleObj name="Equation" r:id="rId8" imgW="3390900" imgH="9525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98525" y="1922463"/>
                          <a:ext cx="6556375" cy="1938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" name="Group 25"/>
            <p:cNvGrpSpPr/>
            <p:nvPr/>
          </p:nvGrpSpPr>
          <p:grpSpPr>
            <a:xfrm>
              <a:off x="7577426" y="1922463"/>
              <a:ext cx="492443" cy="1916447"/>
              <a:chOff x="7577426" y="1922463"/>
              <a:chExt cx="492443" cy="1916447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 rot="5400000">
                <a:off x="6936509" y="2925244"/>
                <a:ext cx="1473201" cy="1527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7577426" y="1922463"/>
                <a:ext cx="492443" cy="1916447"/>
              </a:xfrm>
              <a:prstGeom prst="rect">
                <a:avLst/>
              </a:prstGeom>
              <a:noFill/>
            </p:spPr>
            <p:txBody>
              <a:bodyPr vert="vert270" wrap="square" rtlCol="0" anchor="ctr">
                <a:spAutoFit/>
              </a:bodyPr>
              <a:lstStyle/>
              <a:p>
                <a:pPr algn="ctr"/>
                <a:r>
                  <a:rPr lang="en-US" sz="2000" b="1" dirty="0" smtClean="0"/>
                  <a:t>Trajectory Space</a:t>
                </a:r>
                <a:endParaRPr lang="en-US" sz="2000" b="1" dirty="0"/>
              </a:p>
            </p:txBody>
          </p:sp>
        </p:grpSp>
        <p:grpSp>
          <p:nvGrpSpPr>
            <p:cNvPr id="5" name="Group 22"/>
            <p:cNvGrpSpPr/>
            <p:nvPr/>
          </p:nvGrpSpPr>
          <p:grpSpPr>
            <a:xfrm>
              <a:off x="3870833" y="3947861"/>
              <a:ext cx="1592841" cy="492443"/>
              <a:chOff x="4029871" y="2477789"/>
              <a:chExt cx="1677016" cy="492443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 flipV="1">
                <a:off x="4105946" y="2557477"/>
                <a:ext cx="1473200" cy="16077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 rot="16200000" flipH="1" flipV="1">
                <a:off x="4622157" y="1885503"/>
                <a:ext cx="492443" cy="1677016"/>
              </a:xfrm>
              <a:prstGeom prst="rect">
                <a:avLst/>
              </a:prstGeom>
              <a:noFill/>
            </p:spPr>
            <p:txBody>
              <a:bodyPr vert="vert270" wrap="square" rtlCol="0" anchor="ctr">
                <a:spAutoFit/>
              </a:bodyPr>
              <a:lstStyle/>
              <a:p>
                <a:pPr algn="ctr"/>
                <a:r>
                  <a:rPr lang="en-US" sz="2000" b="1" dirty="0" smtClean="0"/>
                  <a:t>Shape Space</a:t>
                </a:r>
                <a:endParaRPr lang="en-US" sz="2000" b="1" dirty="0"/>
              </a:p>
            </p:txBody>
          </p:sp>
        </p:grpSp>
      </p:grpSp>
      <p:sp>
        <p:nvSpPr>
          <p:cNvPr id="25" name="Content Placeholder 19"/>
          <p:cNvSpPr>
            <a:spLocks noGrp="1"/>
          </p:cNvSpPr>
          <p:nvPr>
            <p:ph sz="half" idx="2"/>
          </p:nvPr>
        </p:nvSpPr>
        <p:spPr>
          <a:xfrm>
            <a:off x="423905" y="932973"/>
            <a:ext cx="8101443" cy="237130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Since, the shape changes on every frame the shape matrix now is:</a:t>
            </a:r>
            <a:endParaRPr lang="en-US" sz="2400" b="1" i="1" dirty="0" smtClean="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A19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A19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832"/>
            <a:ext cx="9144000" cy="997764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Experiment 1 – Categorical judgments for non-rigid shapes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7278"/>
            <a:ext cx="9144000" cy="570072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Question: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Do observers judge deviations from circularity of a cylinder for </a:t>
            </a:r>
            <a:r>
              <a:rPr lang="en-US" sz="2400" b="1" i="1" dirty="0" smtClean="0">
                <a:solidFill>
                  <a:srgbClr val="FF0000"/>
                </a:solidFill>
              </a:rPr>
              <a:t>non-rigid shapes</a:t>
            </a:r>
            <a:r>
              <a:rPr lang="en-US" sz="2400" dirty="0" smtClean="0">
                <a:solidFill>
                  <a:srgbClr val="FF0000"/>
                </a:solidFill>
              </a:rPr>
              <a:t> as well as they do for </a:t>
            </a:r>
            <a:r>
              <a:rPr lang="en-US" sz="2400" b="1" i="1" dirty="0" smtClean="0">
                <a:solidFill>
                  <a:srgbClr val="FF0000"/>
                </a:solidFill>
              </a:rPr>
              <a:t>rigid shapes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2400" dirty="0" smtClean="0"/>
              <a:t>Stimuli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lvl="1"/>
            <a:r>
              <a:rPr lang="en-US" sz="2000" dirty="0" smtClean="0"/>
              <a:t>Point-light cylinders of varying cross-section with occluded central segments</a:t>
            </a:r>
          </a:p>
          <a:p>
            <a:pPr lvl="1"/>
            <a:r>
              <a:rPr lang="en-US" sz="2000" dirty="0" smtClean="0"/>
              <a:t>Rotation (duration 1s): 120 deg/sec about z-axis; 180 deg/sec about y-axis</a:t>
            </a:r>
          </a:p>
          <a:p>
            <a:r>
              <a:rPr lang="en-US" sz="2400" dirty="0" smtClean="0"/>
              <a:t>Task: </a:t>
            </a:r>
            <a:r>
              <a:rPr lang="en-US" sz="2000" dirty="0" smtClean="0"/>
              <a:t>2AFC task –  </a:t>
            </a:r>
            <a:r>
              <a:rPr lang="en-US" sz="2000" b="1" dirty="0" smtClean="0"/>
              <a:t>Deeper </a:t>
            </a:r>
            <a:r>
              <a:rPr lang="en-US" sz="2000" dirty="0" smtClean="0"/>
              <a:t>OR </a:t>
            </a:r>
            <a:r>
              <a:rPr lang="en-US" sz="2000" b="1" dirty="0" smtClean="0"/>
              <a:t>Shallower </a:t>
            </a:r>
            <a:r>
              <a:rPr lang="en-US" sz="2000" dirty="0" smtClean="0"/>
              <a:t>than perfect cylinder</a:t>
            </a:r>
          </a:p>
          <a:p>
            <a:endParaRPr lang="en-US" sz="2400" dirty="0" smtClean="0"/>
          </a:p>
          <a:p>
            <a:pPr lvl="1"/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470561" y="2375325"/>
            <a:ext cx="2286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Rigid Cylinder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35239" y="2375325"/>
            <a:ext cx="2286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Depth-flex Cylinder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395496" y="2375325"/>
            <a:ext cx="2286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/>
              <a:t>Plane-flex Cylinder</a:t>
            </a:r>
            <a:endParaRPr lang="en-US" sz="2000" dirty="0"/>
          </a:p>
        </p:txBody>
      </p:sp>
      <p:pic>
        <p:nvPicPr>
          <p:cNvPr id="13" name="rigidCylinder.mov">
            <a:hlinkClick r:id="" action="ppaction://media"/>
          </p:cNvPr>
          <p:cNvPicPr/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2634" y="2775435"/>
            <a:ext cx="2926080" cy="2194560"/>
          </a:xfrm>
          <a:prstGeom prst="rect">
            <a:avLst/>
          </a:prstGeom>
        </p:spPr>
      </p:pic>
      <p:pic>
        <p:nvPicPr>
          <p:cNvPr id="14" name="depthFlexCylinder.mov">
            <a:hlinkClick r:id="" action="ppaction://media"/>
          </p:cNvPr>
          <p:cNvPicPr/>
          <p:nvPr>
            <a:videoFile r:link="rId5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146468" y="2775435"/>
            <a:ext cx="2926080" cy="2194560"/>
          </a:xfrm>
          <a:prstGeom prst="rect">
            <a:avLst/>
          </a:prstGeom>
        </p:spPr>
      </p:pic>
      <p:pic>
        <p:nvPicPr>
          <p:cNvPr id="15" name="planeFlexCylinder.mov">
            <a:hlinkClick r:id="" action="ppaction://media"/>
          </p:cNvPr>
          <p:cNvPicPr/>
          <p:nvPr>
            <a:videoFile r:link="rId7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142528" y="2775435"/>
            <a:ext cx="2926080" cy="21945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AAAA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8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>
                <p:cTn id="34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40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5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9"/>
          <p:cNvSpPr txBox="1">
            <a:spLocks/>
          </p:cNvSpPr>
          <p:nvPr/>
        </p:nvSpPr>
        <p:spPr>
          <a:xfrm>
            <a:off x="457200" y="3641187"/>
            <a:ext cx="8229600" cy="30516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psychometric curves have similar slopes, implying similar sensitivity.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mean point of subjective circularity is within 20% of veridical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5/8 observers perceived NRP cylinders as deepest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5/8 observers perceived FR cylinders as shallowest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133"/>
            <a:ext cx="8229600" cy="84061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Results – Experiment 1 (8 observers)</a:t>
            </a:r>
            <a:endParaRPr lang="en-US" sz="3600" b="1" dirty="0"/>
          </a:p>
        </p:txBody>
      </p:sp>
      <p:pic>
        <p:nvPicPr>
          <p:cNvPr id="17" name="Content Placeholder 16" descr="PsychometricFunctionPlot.eps"/>
          <p:cNvPicPr>
            <a:picLocks noGrp="1" noChangeAspect="1"/>
          </p:cNvPicPr>
          <p:nvPr>
            <p:ph idx="1"/>
          </p:nvPr>
        </p:nvPicPr>
        <p:blipFill>
          <a:blip r:embed="rId2"/>
          <a:srcRect l="6301" t="14062" r="8630" b="10415"/>
          <a:stretch>
            <a:fillRect/>
          </a:stretch>
        </p:blipFill>
        <p:spPr>
          <a:xfrm>
            <a:off x="483118" y="2307943"/>
            <a:ext cx="8229600" cy="3841964"/>
          </a:xfrm>
        </p:spPr>
      </p:pic>
      <p:pic>
        <p:nvPicPr>
          <p:cNvPr id="4" name="Picture 3" descr="TrajectoryModel.eps"/>
          <p:cNvPicPr>
            <a:picLocks noChangeAspect="1"/>
          </p:cNvPicPr>
          <p:nvPr/>
        </p:nvPicPr>
        <p:blipFill>
          <a:blip r:embed="rId3"/>
          <a:srcRect l="2126" t="92410" r="2640"/>
          <a:stretch>
            <a:fillRect/>
          </a:stretch>
        </p:blipFill>
        <p:spPr>
          <a:xfrm>
            <a:off x="319106" y="1827073"/>
            <a:ext cx="8708263" cy="364944"/>
          </a:xfrm>
          <a:prstGeom prst="rect">
            <a:avLst/>
          </a:prstGeom>
        </p:spPr>
      </p:pic>
      <p:grpSp>
        <p:nvGrpSpPr>
          <p:cNvPr id="3" name="Group 25"/>
          <p:cNvGrpSpPr/>
          <p:nvPr/>
        </p:nvGrpSpPr>
        <p:grpSpPr>
          <a:xfrm>
            <a:off x="1083314" y="5903705"/>
            <a:ext cx="3264365" cy="488459"/>
            <a:chOff x="1083314" y="5903705"/>
            <a:chExt cx="3264365" cy="488459"/>
          </a:xfrm>
          <a:effectLst/>
        </p:grpSpPr>
        <p:sp>
          <p:nvSpPr>
            <p:cNvPr id="22" name="Rectangle 21"/>
            <p:cNvSpPr/>
            <p:nvPr/>
          </p:nvSpPr>
          <p:spPr>
            <a:xfrm>
              <a:off x="1083314" y="5903705"/>
              <a:ext cx="3238701" cy="48845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hord 12"/>
            <p:cNvSpPr>
              <a:spLocks noChangeAspect="1"/>
            </p:cNvSpPr>
            <p:nvPr/>
          </p:nvSpPr>
          <p:spPr>
            <a:xfrm flipH="1">
              <a:off x="1225864" y="5934964"/>
              <a:ext cx="263347" cy="365760"/>
            </a:xfrm>
            <a:prstGeom prst="chord">
              <a:avLst>
                <a:gd name="adj1" fmla="val 5564057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hord 13"/>
            <p:cNvSpPr>
              <a:spLocks noChangeAspect="1"/>
            </p:cNvSpPr>
            <p:nvPr/>
          </p:nvSpPr>
          <p:spPr>
            <a:xfrm flipH="1">
              <a:off x="2549226" y="5934964"/>
              <a:ext cx="365760" cy="365760"/>
            </a:xfrm>
            <a:prstGeom prst="chord">
              <a:avLst>
                <a:gd name="adj1" fmla="val 5564057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hord 14"/>
            <p:cNvSpPr>
              <a:spLocks noChangeAspect="1"/>
            </p:cNvSpPr>
            <p:nvPr/>
          </p:nvSpPr>
          <p:spPr>
            <a:xfrm flipH="1">
              <a:off x="1860860" y="5934964"/>
              <a:ext cx="307238" cy="365760"/>
            </a:xfrm>
            <a:prstGeom prst="chord">
              <a:avLst>
                <a:gd name="adj1" fmla="val 5564057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hord 15"/>
            <p:cNvSpPr>
              <a:spLocks noChangeAspect="1"/>
            </p:cNvSpPr>
            <p:nvPr/>
          </p:nvSpPr>
          <p:spPr>
            <a:xfrm flipH="1">
              <a:off x="3175987" y="5934964"/>
              <a:ext cx="438912" cy="365760"/>
            </a:xfrm>
            <a:prstGeom prst="chord">
              <a:avLst>
                <a:gd name="adj1" fmla="val 5564057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hord 18"/>
            <p:cNvSpPr>
              <a:spLocks noChangeAspect="1"/>
            </p:cNvSpPr>
            <p:nvPr/>
          </p:nvSpPr>
          <p:spPr>
            <a:xfrm flipH="1">
              <a:off x="3828300" y="5934964"/>
              <a:ext cx="519379" cy="365760"/>
            </a:xfrm>
            <a:prstGeom prst="chord">
              <a:avLst>
                <a:gd name="adj1" fmla="val 5564057"/>
                <a:gd name="adj2" fmla="val 162000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697577" y="6323483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Helvetica"/>
                <a:cs typeface="Helvetica"/>
              </a:rPr>
              <a:t>Depth/Width Ratio</a:t>
            </a:r>
            <a:endParaRPr lang="en-US" b="1" dirty="0">
              <a:latin typeface="Helvetica"/>
              <a:cs typeface="Helvetic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4933E-6 -2.29273E-6 L -0.00139 -0.2797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4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095E-7 -3.02918E-6 L 0.09388 -0.419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21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6733E-6 -2.07503E-6 L 0.08589 -0.440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0" y="-220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7" grpId="0"/>
      <p:bldP spid="2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5.6|6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9|10.6|11.1|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|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8|13.7|5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2.2|8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8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6381</TotalTime>
  <Words>1118</Words>
  <Application>Microsoft Macintosh PowerPoint</Application>
  <PresentationFormat>On-screen Show (4:3)</PresentationFormat>
  <Paragraphs>151</Paragraphs>
  <Slides>27</Slides>
  <Notes>1</Notes>
  <HiddenSlides>0</HiddenSlides>
  <MMClips>14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Perception of Non-rigid 3D Shapes from Motion Cues</vt:lpstr>
      <vt:lpstr>Many objects deform as they move</vt:lpstr>
      <vt:lpstr>Extracting Rigid 3-D Shape-from-Motion</vt:lpstr>
      <vt:lpstr>Extracting Non-rigid 3-D Shape-from-Motion</vt:lpstr>
      <vt:lpstr>Factorization Method (Tomasi &amp; Kanade, 1992)</vt:lpstr>
      <vt:lpstr>Extension to Non-rigid Shapes</vt:lpstr>
      <vt:lpstr>Extension to Non-rigid Shapes</vt:lpstr>
      <vt:lpstr>Experiment 1 – Categorical judgments for non-rigid shapes</vt:lpstr>
      <vt:lpstr>Results – Experiment 1 (8 observers)</vt:lpstr>
      <vt:lpstr>Trajectory based Model</vt:lpstr>
      <vt:lpstr>Trajectory-based Predictions - Experiment 1 </vt:lpstr>
      <vt:lpstr>Motion Perspective Model</vt:lpstr>
      <vt:lpstr>Motion Perspective based Predictions - Experiment 1 </vt:lpstr>
      <vt:lpstr>Modeling Results - Experiment 1 </vt:lpstr>
      <vt:lpstr>Experiment 2 – Asymmetric Percepts from Symmetric Cylinders</vt:lpstr>
      <vt:lpstr>Results – Experiment 2 (6 observers)</vt:lpstr>
      <vt:lpstr>Velocity Profile – Plane-flex cylinder</vt:lpstr>
      <vt:lpstr>Asymmetry Metric (AM)</vt:lpstr>
      <vt:lpstr>Motion Perspective Model - Experiment 2</vt:lpstr>
      <vt:lpstr>Trajectory Space Model - Experiment 2</vt:lpstr>
      <vt:lpstr>Modeling Results - Experiment 2</vt:lpstr>
      <vt:lpstr>Experiment 3 – Detection of Inflation/Deflation in presence of Non-rigidities</vt:lpstr>
      <vt:lpstr>Results – Experiment 3 (9 untrained observers)</vt:lpstr>
      <vt:lpstr>82% Accuracy Thresholds – Experiment 3  (4 trained observers)</vt:lpstr>
      <vt:lpstr>Changes in VCM due to Inflation/Deflation</vt:lpstr>
      <vt:lpstr>Changes in Trajectory based Shape due to Inflation/Deflation</vt:lpstr>
      <vt:lpstr>Conclusions</vt:lpstr>
    </vt:vector>
  </TitlesOfParts>
  <Manager/>
  <Company>SUNY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Veridical Perception of Non-rigid 3D Shapes from Motion Cues</dc:title>
  <dc:subject/>
  <dc:creator>Anshul Jain</dc:creator>
  <cp:keywords/>
  <dc:description/>
  <cp:lastModifiedBy>Qasim Zaidi</cp:lastModifiedBy>
  <cp:revision>324</cp:revision>
  <dcterms:created xsi:type="dcterms:W3CDTF">2010-10-07T21:33:16Z</dcterms:created>
  <dcterms:modified xsi:type="dcterms:W3CDTF">2011-06-07T08:19:39Z</dcterms:modified>
  <cp:category/>
</cp:coreProperties>
</file>